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51" r:id="rId6"/>
    <p:sldMasterId id="2147483652" r:id="rId7"/>
    <p:sldMasterId id="2147483653" r:id="rId8"/>
    <p:sldMasterId id="2147483658" r:id="rId9"/>
    <p:sldMasterId id="2147483687" r:id="rId10"/>
    <p:sldMasterId id="2147483716" r:id="rId11"/>
  </p:sldMasterIdLst>
  <p:notesMasterIdLst>
    <p:notesMasterId r:id="rId47"/>
  </p:notesMasterIdLst>
  <p:sldIdLst>
    <p:sldId id="256" r:id="rId12"/>
    <p:sldId id="275" r:id="rId13"/>
    <p:sldId id="276" r:id="rId14"/>
    <p:sldId id="290" r:id="rId15"/>
    <p:sldId id="277" r:id="rId16"/>
    <p:sldId id="278" r:id="rId17"/>
    <p:sldId id="279" r:id="rId18"/>
    <p:sldId id="280" r:id="rId19"/>
    <p:sldId id="281" r:id="rId20"/>
    <p:sldId id="282" r:id="rId21"/>
    <p:sldId id="283" r:id="rId22"/>
    <p:sldId id="285" r:id="rId23"/>
    <p:sldId id="292" r:id="rId24"/>
    <p:sldId id="289" r:id="rId25"/>
    <p:sldId id="293" r:id="rId26"/>
    <p:sldId id="294" r:id="rId27"/>
    <p:sldId id="295" r:id="rId28"/>
    <p:sldId id="296" r:id="rId29"/>
    <p:sldId id="297" r:id="rId30"/>
    <p:sldId id="298" r:id="rId31"/>
    <p:sldId id="300" r:id="rId32"/>
    <p:sldId id="317" r:id="rId33"/>
    <p:sldId id="305" r:id="rId34"/>
    <p:sldId id="310" r:id="rId35"/>
    <p:sldId id="307" r:id="rId36"/>
    <p:sldId id="311" r:id="rId37"/>
    <p:sldId id="312" r:id="rId38"/>
    <p:sldId id="313" r:id="rId39"/>
    <p:sldId id="308" r:id="rId40"/>
    <p:sldId id="309" r:id="rId41"/>
    <p:sldId id="314" r:id="rId42"/>
    <p:sldId id="315" r:id="rId43"/>
    <p:sldId id="316" r:id="rId44"/>
    <p:sldId id="260" r:id="rId45"/>
    <p:sldId id="274" r:id="rId46"/>
  </p:sldIdLst>
  <p:sldSz cx="9144000" cy="5143500" type="screen16x9"/>
  <p:notesSz cx="6858000" cy="9144000"/>
  <p:defaultText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A00"/>
    <a:srgbClr val="EAFFBE"/>
    <a:srgbClr val="98D0F1"/>
    <a:srgbClr val="98D0F0"/>
    <a:srgbClr val="2C75A2"/>
    <a:srgbClr val="EDF5F8"/>
    <a:srgbClr val="75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0" autoAdjust="0"/>
    <p:restoredTop sz="67594" autoAdjust="0"/>
  </p:normalViewPr>
  <p:slideViewPr>
    <p:cSldViewPr>
      <p:cViewPr varScale="1">
        <p:scale>
          <a:sx n="79" d="100"/>
          <a:sy n="79" d="100"/>
        </p:scale>
        <p:origin x="1349"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622F4-97F7-47A1-9320-884B324A9EB8}" type="datetimeFigureOut">
              <a:rPr lang="en-US" smtClean="0"/>
              <a:t>2/5/2014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3563D8-F75B-49F0-A3D7-18D5E1D32397}" type="slidenum">
              <a:rPr lang="en-US" smtClean="0"/>
              <a:t>‹#›</a:t>
            </a:fld>
            <a:endParaRPr lang="en-US"/>
          </a:p>
        </p:txBody>
      </p:sp>
    </p:spTree>
    <p:extLst>
      <p:ext uri="{BB962C8B-B14F-4D97-AF65-F5344CB8AC3E}">
        <p14:creationId xmlns:p14="http://schemas.microsoft.com/office/powerpoint/2010/main" val="3183927000"/>
      </p:ext>
    </p:extLst>
  </p:cSld>
  <p:clrMap bg1="lt1" tx1="dk1" bg2="lt2" tx2="dk2" accent1="accent1" accent2="accent2" accent3="accent3" accent4="accent4" accent5="accent5" accent6="accent6" hlink="hlink" folHlink="folHlink"/>
  <p:notesStyle>
    <a:lvl1pPr marL="0" algn="l" defTabSz="914166" rtl="0" eaLnBrk="1" latinLnBrk="0" hangingPunct="1">
      <a:defRPr sz="1200" kern="1200">
        <a:solidFill>
          <a:schemeClr val="tx1"/>
        </a:solidFill>
        <a:latin typeface="+mn-lt"/>
        <a:ea typeface="+mn-ea"/>
        <a:cs typeface="+mn-cs"/>
      </a:defRPr>
    </a:lvl1pPr>
    <a:lvl2pPr marL="457083" algn="l" defTabSz="914166" rtl="0" eaLnBrk="1" latinLnBrk="0" hangingPunct="1">
      <a:defRPr sz="1200" kern="1200">
        <a:solidFill>
          <a:schemeClr val="tx1"/>
        </a:solidFill>
        <a:latin typeface="+mn-lt"/>
        <a:ea typeface="+mn-ea"/>
        <a:cs typeface="+mn-cs"/>
      </a:defRPr>
    </a:lvl2pPr>
    <a:lvl3pPr marL="914166" algn="l" defTabSz="914166" rtl="0" eaLnBrk="1" latinLnBrk="0" hangingPunct="1">
      <a:defRPr sz="1200" kern="1200">
        <a:solidFill>
          <a:schemeClr val="tx1"/>
        </a:solidFill>
        <a:latin typeface="+mn-lt"/>
        <a:ea typeface="+mn-ea"/>
        <a:cs typeface="+mn-cs"/>
      </a:defRPr>
    </a:lvl3pPr>
    <a:lvl4pPr marL="1371249" algn="l" defTabSz="914166" rtl="0" eaLnBrk="1" latinLnBrk="0" hangingPunct="1">
      <a:defRPr sz="1200" kern="1200">
        <a:solidFill>
          <a:schemeClr val="tx1"/>
        </a:solidFill>
        <a:latin typeface="+mn-lt"/>
        <a:ea typeface="+mn-ea"/>
        <a:cs typeface="+mn-cs"/>
      </a:defRPr>
    </a:lvl4pPr>
    <a:lvl5pPr marL="1828332" algn="l" defTabSz="914166" rtl="0" eaLnBrk="1" latinLnBrk="0" hangingPunct="1">
      <a:defRPr sz="1200" kern="1200">
        <a:solidFill>
          <a:schemeClr val="tx1"/>
        </a:solidFill>
        <a:latin typeface="+mn-lt"/>
        <a:ea typeface="+mn-ea"/>
        <a:cs typeface="+mn-cs"/>
      </a:defRPr>
    </a:lvl5pPr>
    <a:lvl6pPr marL="2285415" algn="l" defTabSz="914166" rtl="0" eaLnBrk="1" latinLnBrk="0" hangingPunct="1">
      <a:defRPr sz="1200" kern="1200">
        <a:solidFill>
          <a:schemeClr val="tx1"/>
        </a:solidFill>
        <a:latin typeface="+mn-lt"/>
        <a:ea typeface="+mn-ea"/>
        <a:cs typeface="+mn-cs"/>
      </a:defRPr>
    </a:lvl6pPr>
    <a:lvl7pPr marL="2742498" algn="l" defTabSz="914166" rtl="0" eaLnBrk="1" latinLnBrk="0" hangingPunct="1">
      <a:defRPr sz="1200" kern="1200">
        <a:solidFill>
          <a:schemeClr val="tx1"/>
        </a:solidFill>
        <a:latin typeface="+mn-lt"/>
        <a:ea typeface="+mn-ea"/>
        <a:cs typeface="+mn-cs"/>
      </a:defRPr>
    </a:lvl7pPr>
    <a:lvl8pPr marL="3199580" algn="l" defTabSz="914166" rtl="0" eaLnBrk="1" latinLnBrk="0" hangingPunct="1">
      <a:defRPr sz="1200" kern="1200">
        <a:solidFill>
          <a:schemeClr val="tx1"/>
        </a:solidFill>
        <a:latin typeface="+mn-lt"/>
        <a:ea typeface="+mn-ea"/>
        <a:cs typeface="+mn-cs"/>
      </a:defRPr>
    </a:lvl8pPr>
    <a:lvl9pPr marL="3656664" algn="l" defTabSz="91416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069052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45">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Phone Summit_2012</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8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8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42DB31-1DC5-4685-A8BC-1D48D0FBE59A}" type="datetime1">
              <a:rPr lang="en-US" smtClean="0">
                <a:solidFill>
                  <a:prstClr val="black"/>
                </a:solidFill>
              </a:rPr>
              <a:pPr/>
              <a:t>2/5/2014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115367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3001878-02BE-4BAD-B4D9-BAF3D0E5CE32}" type="slidenum">
              <a:rPr lang="en-US" smtClean="0"/>
              <a:t>26</a:t>
            </a:fld>
            <a:endParaRPr lang="en-US"/>
          </a:p>
        </p:txBody>
      </p:sp>
    </p:spTree>
    <p:extLst>
      <p:ext uri="{BB962C8B-B14F-4D97-AF65-F5344CB8AC3E}">
        <p14:creationId xmlns:p14="http://schemas.microsoft.com/office/powerpoint/2010/main" val="2938288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001878-02BE-4BAD-B4D9-BAF3D0E5CE32}" type="slidenum">
              <a:rPr lang="en-US" smtClean="0"/>
              <a:t>27</a:t>
            </a:fld>
            <a:endParaRPr lang="en-US"/>
          </a:p>
        </p:txBody>
      </p:sp>
    </p:spTree>
    <p:extLst>
      <p:ext uri="{BB962C8B-B14F-4D97-AF65-F5344CB8AC3E}">
        <p14:creationId xmlns:p14="http://schemas.microsoft.com/office/powerpoint/2010/main" val="3809725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001878-02BE-4BAD-B4D9-BAF3D0E5CE32}" type="slidenum">
              <a:rPr lang="en-US" smtClean="0"/>
              <a:t>28</a:t>
            </a:fld>
            <a:endParaRPr lang="en-US"/>
          </a:p>
        </p:txBody>
      </p:sp>
    </p:spTree>
    <p:extLst>
      <p:ext uri="{BB962C8B-B14F-4D97-AF65-F5344CB8AC3E}">
        <p14:creationId xmlns:p14="http://schemas.microsoft.com/office/powerpoint/2010/main" val="376949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4355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3782A8-B66D-400A-8E07-DA71B5BBB3DA}" type="datetime1">
              <a:rPr lang="en-US" smtClean="0"/>
              <a:t>2/5/2014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83869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60304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3EDA6D2-CBEB-4964-9724-A8AAC394E54B}" type="datetime1">
              <a:rPr lang="en-US" smtClean="0"/>
              <a:t>2/5/2014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a:t>
            </a:fld>
            <a:endParaRPr lang="en-US" dirty="0"/>
          </a:p>
        </p:txBody>
      </p:sp>
    </p:spTree>
    <p:extLst>
      <p:ext uri="{BB962C8B-B14F-4D97-AF65-F5344CB8AC3E}">
        <p14:creationId xmlns:p14="http://schemas.microsoft.com/office/powerpoint/2010/main" val="3519795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05523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5"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927730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5"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84406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9EA33E-D631-4E42-A16C-AE23367721F8}" type="slidenum">
              <a:rPr lang="en-US" smtClean="0"/>
              <a:t>13</a:t>
            </a:fld>
            <a:endParaRPr lang="en-US"/>
          </a:p>
        </p:txBody>
      </p:sp>
    </p:spTree>
    <p:extLst>
      <p:ext uri="{BB962C8B-B14F-4D97-AF65-F5344CB8AC3E}">
        <p14:creationId xmlns:p14="http://schemas.microsoft.com/office/powerpoint/2010/main" val="168951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8.xml"/><Relationship Id="rId4"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8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p:nvSpPr>
        <p:spPr bwMode="auto">
          <a:xfrm>
            <a:off x="7387907" y="-120405"/>
            <a:ext cx="1371957" cy="13716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p:nvSpPr>
        <p:spPr bwMode="auto">
          <a:xfrm>
            <a:off x="6948700" y="973932"/>
            <a:ext cx="878416" cy="878187"/>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p:nvSpPr>
        <p:spPr bwMode="auto">
          <a:xfrm>
            <a:off x="6948700" y="-120405"/>
            <a:ext cx="656429" cy="65625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p:nvSpPr>
        <p:spPr bwMode="auto">
          <a:xfrm>
            <a:off x="6165936" y="1067295"/>
            <a:ext cx="499204" cy="499074"/>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p:nvSpPr>
        <p:spPr bwMode="auto">
          <a:xfrm>
            <a:off x="6948700" y="4315167"/>
            <a:ext cx="878416" cy="878187"/>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p:nvSpPr>
        <p:spPr bwMode="auto">
          <a:xfrm>
            <a:off x="7897923" y="3811063"/>
            <a:ext cx="580586" cy="580434"/>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p:nvSpPr>
        <p:spPr bwMode="auto">
          <a:xfrm>
            <a:off x="8414552" y="4207718"/>
            <a:ext cx="237596" cy="237534"/>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p:nvSpPr>
        <p:spPr bwMode="auto">
          <a:xfrm>
            <a:off x="7969238" y="4754260"/>
            <a:ext cx="1771426" cy="1770965"/>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p:nvSpPr>
        <p:spPr bwMode="auto">
          <a:xfrm>
            <a:off x="511594" y="331582"/>
            <a:ext cx="941926" cy="94168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p:nvSpPr>
        <p:spPr bwMode="auto">
          <a:xfrm>
            <a:off x="1400196" y="-120405"/>
            <a:ext cx="384993" cy="384893"/>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p:nvSpPr>
        <p:spPr bwMode="auto">
          <a:xfrm>
            <a:off x="8814694" y="925813"/>
            <a:ext cx="183404" cy="183356"/>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p:nvSpPr>
        <p:spPr bwMode="auto">
          <a:xfrm>
            <a:off x="4369554" y="1438816"/>
            <a:ext cx="656429" cy="656258"/>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p:nvSpPr>
        <p:spPr bwMode="auto">
          <a:xfrm>
            <a:off x="3731061" y="4057711"/>
            <a:ext cx="452671" cy="452553"/>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p:nvSpPr>
        <p:spPr bwMode="auto">
          <a:xfrm>
            <a:off x="4223174" y="3511406"/>
            <a:ext cx="772782" cy="772581"/>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730044" y="3257551"/>
            <a:ext cx="7680340" cy="346249"/>
          </a:xfrm>
          <a:prstGeom prst="rect">
            <a:avLst/>
          </a:prstGeom>
        </p:spPr>
        <p:txBody>
          <a:bodyPr>
            <a:noAutofit/>
          </a:bodyPr>
          <a:lstStyle>
            <a:lvl1pPr marL="0" indent="0" algn="l">
              <a:lnSpc>
                <a:spcPct val="90000"/>
              </a:lnSpc>
              <a:spcBef>
                <a:spcPts val="0"/>
              </a:spcBef>
              <a:buNone/>
              <a:defRPr lang="en-US" sz="2700" kern="1200" spc="-53" baseline="0" dirty="0">
                <a:gradFill>
                  <a:gsLst>
                    <a:gs pos="2083">
                      <a:schemeClr val="tx1"/>
                    </a:gs>
                    <a:gs pos="99000">
                      <a:schemeClr val="tx1"/>
                    </a:gs>
                  </a:gsLst>
                  <a:lin ang="5400000" scaled="0"/>
                </a:gra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2425" y="2054759"/>
            <a:ext cx="7683914" cy="1033983"/>
          </a:xfrm>
          <a:prstGeom prst="rect">
            <a:avLst/>
          </a:prstGeo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29448" y="1085850"/>
            <a:ext cx="7680341" cy="685572"/>
          </a:xfrm>
          <a:prstGeom prst="rect">
            <a:avLst/>
          </a:prstGeom>
        </p:spPr>
        <p:txBody>
          <a:bodyPr wrap="square" anchor="ctr">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91104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74951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446043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90717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429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5240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833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86"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0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6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311534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16227"/>
          </a:xfrm>
          <a:prstGeom prst="rect">
            <a:avLst/>
          </a:prstGeom>
        </p:spPr>
        <p:txBody>
          <a:bodyPr/>
          <a:lstStyle>
            <a:lvl1pPr marL="213585" indent="-213585">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67" indent="-206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52" indent="-213585">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19" indent="-16806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85" indent="-16806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86837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997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956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a:prstGeom prst="rect">
            <a:avLst/>
          </a:prstGeo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50"/>
            <a:ext cx="8363938" cy="3886201"/>
          </a:xfrm>
          <a:prstGeom prst="rect">
            <a:avLst/>
          </a:prstGeom>
        </p:spPr>
        <p:txBody>
          <a:bodyPr/>
          <a:lstStyle>
            <a:lvl1pPr marL="213122" indent="-213122">
              <a:buFont typeface="Wingdings" pitchFamily="2" charset="2"/>
              <a:buChar char=""/>
              <a:defRPr sz="3000">
                <a:latin typeface="+mn-lt"/>
              </a:defRPr>
            </a:lvl1pPr>
            <a:lvl2pPr marL="388144" indent="-175022">
              <a:buFont typeface="Wingdings" pitchFamily="2" charset="2"/>
              <a:buChar char=""/>
              <a:defRPr>
                <a:latin typeface="+mn-lt"/>
              </a:defRPr>
            </a:lvl2pPr>
            <a:lvl3pPr marL="556022" indent="-167879">
              <a:buFont typeface="Wingdings" pitchFamily="2" charset="2"/>
              <a:buChar char=""/>
              <a:tabLst/>
              <a:defRPr>
                <a:latin typeface="+mn-lt"/>
              </a:defRPr>
            </a:lvl3pPr>
            <a:lvl4pPr marL="685800" indent="-129779">
              <a:buFont typeface="Wingdings" pitchFamily="2" charset="2"/>
              <a:buChar char=""/>
              <a:defRPr>
                <a:latin typeface="+mn-lt"/>
              </a:defRPr>
            </a:lvl4pPr>
            <a:lvl5pPr marL="815579" indent="-12977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668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040606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922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975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a:prstGeom prst="rect">
            <a:avLst/>
          </a:prstGeo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a:prstGeom prst="rect">
            <a:avLst/>
          </a:prstGeo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a:prstGeom prst="rect">
            <a:avLst/>
          </a:prstGeo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3" name="Date Placeholder 12"/>
          <p:cNvSpPr>
            <a:spLocks noGrp="1"/>
          </p:cNvSpPr>
          <p:nvPr>
            <p:ph type="dt" sz="half" idx="18"/>
          </p:nvPr>
        </p:nvSpPr>
        <p:spPr>
          <a:xfrm>
            <a:off x="1927532" y="4760804"/>
            <a:ext cx="1098755" cy="138502"/>
          </a:xfrm>
          <a:prstGeom prst="rect">
            <a:avLst/>
          </a:prstGeom>
        </p:spPr>
        <p:txBody>
          <a:bodyPr/>
          <a:lstStyle/>
          <a:p>
            <a:fld id="{6DD3B76A-C5DE-4B9A-BEAE-BBF0DC17AAA8}" type="datetime1">
              <a:rPr lang="en-US" smtClean="0"/>
              <a:t>2/5/2014</a:t>
            </a:fld>
            <a:endParaRPr lang="en-US" dirty="0"/>
          </a:p>
        </p:txBody>
      </p:sp>
      <p:sp>
        <p:nvSpPr>
          <p:cNvPr id="14" name="Footer Placeholder 13"/>
          <p:cNvSpPr>
            <a:spLocks noGrp="1"/>
          </p:cNvSpPr>
          <p:nvPr>
            <p:ph type="ftr" sz="quarter" idx="19"/>
          </p:nvPr>
        </p:nvSpPr>
        <p:spPr>
          <a:xfrm>
            <a:off x="698909" y="4760804"/>
            <a:ext cx="1228623" cy="138503"/>
          </a:xfrm>
          <a:prstGeom prst="rect">
            <a:avLst/>
          </a:prstGeom>
        </p:spPr>
        <p:txBody>
          <a:bodyPr/>
          <a:lstStyle/>
          <a:p>
            <a:r>
              <a:rPr lang="en-US" smtClean="0"/>
              <a:t>Microsoft confidential</a:t>
            </a:r>
            <a:endParaRPr lang="en-US" dirty="0"/>
          </a:p>
        </p:txBody>
      </p:sp>
      <p:sp>
        <p:nvSpPr>
          <p:cNvPr id="15" name="Slide Number Placeholder 14"/>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7451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7798"/>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480171"/>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183349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a:prstGeom prst="rect">
            <a:avLst/>
          </a:prstGeo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 name="Date Placeholder 6"/>
          <p:cNvSpPr>
            <a:spLocks noGrp="1"/>
          </p:cNvSpPr>
          <p:nvPr>
            <p:ph type="dt" sz="half" idx="18"/>
          </p:nvPr>
        </p:nvSpPr>
        <p:spPr>
          <a:xfrm>
            <a:off x="1927532" y="4760804"/>
            <a:ext cx="1098755" cy="138502"/>
          </a:xfrm>
          <a:prstGeom prst="rect">
            <a:avLst/>
          </a:prstGeom>
        </p:spPr>
        <p:txBody>
          <a:bodyPr/>
          <a:lstStyle/>
          <a:p>
            <a:fld id="{3481A3E1-0744-45AC-A89C-879792E98581}" type="datetime1">
              <a:rPr lang="en-US" smtClean="0"/>
              <a:t>2/5/2014</a:t>
            </a:fld>
            <a:endParaRPr lang="en-US" dirty="0"/>
          </a:p>
        </p:txBody>
      </p:sp>
      <p:sp>
        <p:nvSpPr>
          <p:cNvPr id="30" name="Footer Placeholder 29"/>
          <p:cNvSpPr>
            <a:spLocks noGrp="1"/>
          </p:cNvSpPr>
          <p:nvPr>
            <p:ph type="ftr" sz="quarter" idx="19"/>
          </p:nvPr>
        </p:nvSpPr>
        <p:spPr>
          <a:xfrm>
            <a:off x="698909" y="4760804"/>
            <a:ext cx="1228623" cy="138503"/>
          </a:xfrm>
          <a:prstGeom prst="rect">
            <a:avLst/>
          </a:prstGeom>
        </p:spPr>
        <p:txBody>
          <a:bodyPr/>
          <a:lstStyle/>
          <a:p>
            <a:r>
              <a:rPr lang="en-US" smtClean="0"/>
              <a:t>Microsoft confidential</a:t>
            </a:r>
            <a:endParaRPr lang="en-US" dirty="0"/>
          </a:p>
        </p:txBody>
      </p:sp>
      <p:sp>
        <p:nvSpPr>
          <p:cNvPr id="32" name="Slide Number Placeholder 31"/>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pPr/>
              <a:t>‹#›</a:t>
            </a:fld>
            <a:endParaRPr lang="en-US" dirty="0"/>
          </a:p>
        </p:txBody>
      </p:sp>
      <p:sp>
        <p:nvSpPr>
          <p:cNvPr id="33" name="Title 32"/>
          <p:cNvSpPr>
            <a:spLocks noGrp="1"/>
          </p:cNvSpPr>
          <p:nvPr>
            <p:ph type="title" hasCustomPrompt="1"/>
          </p:nvPr>
        </p:nvSpPr>
        <p:spPr>
          <a:xfrm>
            <a:off x="457200" y="401955"/>
            <a:ext cx="8229600" cy="360548"/>
          </a:xfrm>
          <a:prstGeom prst="rect">
            <a:avLst/>
          </a:prstGeo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a:prstGeom prst="rect">
            <a:avLst/>
          </a:prstGeo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88382" y="4699569"/>
            <a:ext cx="1103802" cy="260971"/>
          </a:xfrm>
          <a:prstGeom prst="rect">
            <a:avLst/>
          </a:prstGeom>
        </p:spPr>
      </p:pic>
    </p:spTree>
    <p:extLst>
      <p:ext uri="{BB962C8B-B14F-4D97-AF65-F5344CB8AC3E}">
        <p14:creationId xmlns:p14="http://schemas.microsoft.com/office/powerpoint/2010/main" val="3270363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2/5/2014</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3974410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a:prstGeom prst="rect">
            <a:avLst/>
          </a:prstGeo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Date Placeholder 11"/>
          <p:cNvSpPr>
            <a:spLocks noGrp="1"/>
          </p:cNvSpPr>
          <p:nvPr>
            <p:ph type="dt" sz="half" idx="18"/>
          </p:nvPr>
        </p:nvSpPr>
        <p:spPr>
          <a:xfrm>
            <a:off x="1927532" y="4760804"/>
            <a:ext cx="1098755" cy="138502"/>
          </a:xfrm>
          <a:prstGeom prst="rect">
            <a:avLst/>
          </a:prstGeom>
        </p:spPr>
        <p:txBody>
          <a:bodyPr/>
          <a:lstStyle/>
          <a:p>
            <a:fld id="{EA11D8F8-949A-4CAC-AC7F-13C501155253}" type="datetime1">
              <a:rPr lang="en-US" smtClean="0"/>
              <a:t>2/5/2014</a:t>
            </a:fld>
            <a:endParaRPr lang="en-US" dirty="0"/>
          </a:p>
        </p:txBody>
      </p:sp>
      <p:sp>
        <p:nvSpPr>
          <p:cNvPr id="17" name="Footer Placeholder 16"/>
          <p:cNvSpPr>
            <a:spLocks noGrp="1"/>
          </p:cNvSpPr>
          <p:nvPr>
            <p:ph type="ftr" sz="quarter" idx="19"/>
          </p:nvPr>
        </p:nvSpPr>
        <p:spPr>
          <a:xfrm>
            <a:off x="698909" y="4760804"/>
            <a:ext cx="1228623" cy="138503"/>
          </a:xfrm>
          <a:prstGeom prst="rect">
            <a:avLst/>
          </a:prstGeom>
        </p:spPr>
        <p:txBody>
          <a:bodyPr/>
          <a:lstStyle/>
          <a:p>
            <a:r>
              <a:rPr lang="en-US" smtClean="0"/>
              <a:t>Microsoft confidential</a:t>
            </a:r>
            <a:endParaRPr lang="en-US" dirty="0"/>
          </a:p>
        </p:txBody>
      </p:sp>
      <p:sp>
        <p:nvSpPr>
          <p:cNvPr id="18" name="Slide Number Placeholder 17"/>
          <p:cNvSpPr>
            <a:spLocks noGrp="1"/>
          </p:cNvSpPr>
          <p:nvPr>
            <p:ph type="sldNum" sz="quarter" idx="20"/>
          </p:nvPr>
        </p:nvSpPr>
        <p:spPr>
          <a:xfrm>
            <a:off x="457200" y="4760804"/>
            <a:ext cx="228926" cy="138504"/>
          </a:xfrm>
          <a:prstGeom prst="rect">
            <a:avLst/>
          </a:prstGeom>
        </p:spPr>
        <p:txBody>
          <a:bodyPr/>
          <a:lstStyle/>
          <a:p>
            <a:fld id="{B6F15528-21DE-4FAA-801E-634DDDAF4B2B}" type="slidenum">
              <a:rPr lang="en-US" smtClean="0"/>
              <a:pPr/>
              <a:t>‹#›</a:t>
            </a:fld>
            <a:endParaRPr lang="en-US" dirty="0"/>
          </a:p>
        </p:txBody>
      </p:sp>
      <p:sp>
        <p:nvSpPr>
          <p:cNvPr id="19" name="Title 18"/>
          <p:cNvSpPr>
            <a:spLocks noGrp="1"/>
          </p:cNvSpPr>
          <p:nvPr>
            <p:ph type="title" hasCustomPrompt="1"/>
          </p:nvPr>
        </p:nvSpPr>
        <p:spPr>
          <a:xfrm>
            <a:off x="457200" y="401955"/>
            <a:ext cx="8229600" cy="360548"/>
          </a:xfrm>
          <a:prstGeom prst="rect">
            <a:avLst/>
          </a:prstGeo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a:prstGeom prst="rect">
            <a:avLst/>
          </a:prstGeo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a:prstGeom prst="rect">
            <a:avLst/>
          </a:prstGeo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0075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35" tIns="80651" rIns="107535" bIns="80651">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35" tIns="67211" rIns="107535" bIns="67211"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43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2908933"/>
            <a:ext cx="6723140" cy="1344245"/>
          </a:xfrm>
          <a:noFill/>
        </p:spPr>
        <p:txBody>
          <a:bodyPr lIns="107535" tIns="80651" rIns="107535" bIns="80651">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2"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7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5"/>
            <a:ext cx="5379716" cy="1342493"/>
          </a:xfrm>
        </p:spPr>
        <p:txBody>
          <a:bodyPr tIns="80651" bIns="80651">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60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5"/>
            <a:ext cx="4707398" cy="1342493"/>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1205613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1"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5"/>
            <a:ext cx="5379716" cy="1342493"/>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9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2"/>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35" tIns="67211" rIns="107535" bIns="67211"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41" y="4546066"/>
            <a:ext cx="1141803" cy="244625"/>
          </a:xfrm>
          <a:prstGeom prst="rect">
            <a:avLst/>
          </a:prstGeom>
        </p:spPr>
      </p:pic>
    </p:spTree>
    <p:extLst>
      <p:ext uri="{BB962C8B-B14F-4D97-AF65-F5344CB8AC3E}">
        <p14:creationId xmlns:p14="http://schemas.microsoft.com/office/powerpoint/2010/main" val="3638953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2"/>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2"/>
            <a:ext cx="4707398" cy="1344829"/>
          </a:xfrm>
          <a:noFill/>
        </p:spPr>
        <p:txBody>
          <a:bodyPr vert="horz" wrap="square" lIns="107535" tIns="67211" rIns="107535" bIns="67211"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51" bIns="80651">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41"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52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35" tIns="67211" rIns="107535" bIns="67211"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2" y="2906789"/>
            <a:ext cx="5378549" cy="1345996"/>
          </a:xfrm>
          <a:noFill/>
        </p:spPr>
        <p:txBody>
          <a:bodyPr lIns="107535" tIns="80651" rIns="107535" bIns="80651">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60"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1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60"/>
            <a:ext cx="7395505" cy="1345411"/>
          </a:xfrm>
          <a:noFill/>
        </p:spPr>
        <p:txBody>
          <a:bodyPr lIns="134419" tIns="107535" rIns="134419" bIns="107535">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91594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2/5/2014</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2556894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9" tIns="107535" rIns="134419" bIns="107535" numCol="1" spcCol="0" rtlCol="0" fromWordArt="0" anchor="t" anchorCtr="0" forceAA="0" compatLnSpc="1">
            <a:prstTxWarp prst="textNoShape">
              <a:avLst/>
            </a:prstTxWarp>
            <a:noAutofit/>
          </a:bodyPr>
          <a:lstStyle/>
          <a:p>
            <a:pPr algn="ctr" defTabSz="685377"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8"/>
            <a:ext cx="7394337" cy="2023491"/>
          </a:xfrm>
          <a:noFill/>
        </p:spPr>
        <p:txBody>
          <a:bodyPr tIns="67211" bIns="67211"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53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428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199744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31"/>
            <a:ext cx="8740142" cy="1347163"/>
          </a:xfrm>
          <a:noFill/>
        </p:spPr>
        <p:txBody>
          <a:bodyPr tIns="67211" bIns="67211"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8063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2519738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3" indent="0">
              <a:buNone/>
              <a:defRPr/>
            </a:lvl3pPr>
            <a:lvl4pPr marL="336047" indent="0">
              <a:buNone/>
              <a:defRPr/>
            </a:lvl4pPr>
            <a:lvl5pPr marL="50407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353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33609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8290299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34801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3"/>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357" indent="0">
              <a:buNone/>
              <a:tabLst/>
              <a:defRPr sz="1500"/>
            </a:lvl3pPr>
            <a:lvl4pPr marL="338381" indent="0">
              <a:buNone/>
              <a:defRPr/>
            </a:lvl4pPr>
            <a:lvl5pPr marL="50407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02793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2/5/2014</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35045867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1"/>
              </a:buClr>
              <a:buFont typeface="Arial" pitchFamily="34" charset="0"/>
              <a:buChar char="•"/>
              <a:defRPr sz="2600"/>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9372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3" y="891884"/>
            <a:ext cx="4033911" cy="1864933"/>
          </a:xfrm>
        </p:spPr>
        <p:txBody>
          <a:bodyPr wrap="square">
            <a:spAutoFit/>
          </a:bodyPr>
          <a:lstStyle>
            <a:lvl1pPr marL="211197" indent="-211197">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413" indent="-171401">
              <a:defRPr sz="1800"/>
            </a:lvl2pPr>
            <a:lvl3pPr marL="514203" indent="-123790">
              <a:tabLst/>
              <a:defRPr sz="1500"/>
            </a:lvl3pPr>
            <a:lvl4pPr marL="647514" indent="-133312">
              <a:defRPr/>
            </a:lvl4pPr>
            <a:lvl5pPr marL="771304" indent="-12379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91078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66405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72925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146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914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6755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77"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2"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20" indent="0">
              <a:buNone/>
              <a:defRPr>
                <a:gradFill>
                  <a:gsLst>
                    <a:gs pos="1250">
                      <a:srgbClr val="000000"/>
                    </a:gs>
                    <a:gs pos="100000">
                      <a:srgbClr val="000000"/>
                    </a:gs>
                  </a:gsLst>
                  <a:lin ang="5400000" scaled="0"/>
                </a:gradFill>
                <a:latin typeface="Segoe UI" pitchFamily="34" charset="0"/>
                <a:cs typeface="Segoe UI" pitchFamily="34" charset="0"/>
              </a:defRPr>
            </a:lvl2pPr>
            <a:lvl3pPr marL="42969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713" indent="0">
              <a:buNone/>
              <a:defRPr>
                <a:gradFill>
                  <a:gsLst>
                    <a:gs pos="1250">
                      <a:srgbClr val="000000"/>
                    </a:gs>
                    <a:gs pos="100000">
                      <a:srgbClr val="000000"/>
                    </a:gs>
                  </a:gsLst>
                  <a:lin ang="5400000" scaled="0"/>
                </a:gradFill>
                <a:latin typeface="Segoe UI" pitchFamily="34" charset="0"/>
                <a:cs typeface="Segoe UI" pitchFamily="34" charset="0"/>
              </a:defRPr>
            </a:lvl4pPr>
            <a:lvl5pPr marL="7724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66654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816227"/>
          </a:xfrm>
          <a:prstGeom prst="rect">
            <a:avLst/>
          </a:prstGeom>
        </p:spPr>
        <p:txBody>
          <a:bodyPr/>
          <a:lstStyle>
            <a:lvl1pPr marL="213531" indent="-213531">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59" indent="-20652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90" indent="-213531">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14" indent="-168023">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37" indent="-168023">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8"/>
            <a:ext cx="9144001" cy="464344"/>
          </a:xfrm>
          <a:prstGeom prst="rect">
            <a:avLst/>
          </a:prstGeom>
          <a:solidFill>
            <a:srgbClr val="FFFF99"/>
          </a:solidFill>
        </p:spPr>
        <p:txBody>
          <a:bodyPr wrap="square" lIns="114263" tIns="57132" rIns="114263" bIns="57132"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2155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52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891883"/>
            <a:ext cx="8740142" cy="1539023"/>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sz="1471"/>
            </a:lvl3pPr>
            <a:lvl4pPr marL="336145" indent="0">
              <a:buNone/>
              <a:defRPr sz="1324"/>
            </a:lvl4pPr>
            <a:lvl5pPr marL="504218"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18364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63" tIns="80672" rIns="107563" bIns="80672">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63" tIns="67227" rIns="107563" bIns="67227"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68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07563" tIns="80672" rIns="107563" bIns="80672">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13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3"/>
            <a:ext cx="5379716" cy="1342493"/>
          </a:xfrm>
        </p:spPr>
        <p:txBody>
          <a:bodyPr tIns="80672" bIns="80672">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34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3"/>
            <a:ext cx="4707398" cy="1342493"/>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188198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3"/>
            <a:ext cx="5379716" cy="1342493"/>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64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810724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0"/>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0"/>
            <a:ext cx="4707398" cy="1344829"/>
          </a:xfrm>
          <a:noFill/>
        </p:spPr>
        <p:txBody>
          <a:bodyPr vert="horz" wrap="square" lIns="107563" tIns="67227" rIns="107563" bIns="67227"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31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63" tIns="67227" rIns="107563" bIns="67227"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0" y="2906789"/>
            <a:ext cx="5378549" cy="1345996"/>
          </a:xfrm>
          <a:noFill/>
        </p:spPr>
        <p:txBody>
          <a:bodyPr lIns="107563" tIns="80672" rIns="107563" bIns="80672">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58"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350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5" cy="1345411"/>
          </a:xfrm>
          <a:noFill/>
        </p:spPr>
        <p:txBody>
          <a:bodyPr lIns="134453" tIns="107563" rIns="134453" bIns="107563">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35701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86295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2/5/2014</a:t>
            </a:fld>
            <a:endParaRPr 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40786595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2637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39287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969229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79948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983387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711297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153355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94140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396786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49701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0923"/>
          </a:xfrm>
          <a:prstGeom prst="rect">
            <a:avLst/>
          </a:prstGeom>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25790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2"/>
              </a:buClr>
              <a:buFont typeface="Arial" pitchFamily="34" charset="0"/>
              <a:buChar char="•"/>
              <a:defRPr sz="2600">
                <a:gradFill>
                  <a:gsLst>
                    <a:gs pos="1250">
                      <a:schemeClr val="tx2"/>
                    </a:gs>
                    <a:gs pos="99000">
                      <a:schemeClr val="tx2"/>
                    </a:gs>
                  </a:gsLst>
                  <a:lin ang="5400000" scaled="0"/>
                </a:gradFill>
              </a:defRPr>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869338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483051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7641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1904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2661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3599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3" fontAlgn="base">
              <a:spcBef>
                <a:spcPct val="0"/>
              </a:spcBef>
              <a:spcAft>
                <a:spcPct val="0"/>
              </a:spcAft>
            </a:pPr>
            <a:endParaRPr lang="en-US" sz="1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467730"/>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254786"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03"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6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35606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16227"/>
          </a:xfrm>
          <a:prstGeom prst="rect">
            <a:avLst/>
          </a:prstGeom>
        </p:spPr>
        <p:txBody>
          <a:bodyPr/>
          <a:lstStyle>
            <a:lvl1pPr marL="213585" indent="-213585">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67" indent="-206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52" indent="-213585">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19" indent="-16806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85" indent="-16806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2" tIns="57146" rIns="114292" bIns="57146"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84874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9680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1937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1937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15179F04-1797-45A2-9647-185563B9A12A}" type="datetimeFigureOut">
              <a:rPr lang="en-US" smtClean="0"/>
              <a:t>2/5/2014</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0F837843-CF09-4C5F-8998-0B14059BC0E6}" type="slidenum">
              <a:rPr lang="en-US" smtClean="0"/>
              <a:t>‹#›</a:t>
            </a:fld>
            <a:endParaRPr lang="en-US"/>
          </a:p>
        </p:txBody>
      </p:sp>
    </p:spTree>
    <p:extLst>
      <p:ext uri="{BB962C8B-B14F-4D97-AF65-F5344CB8AC3E}">
        <p14:creationId xmlns:p14="http://schemas.microsoft.com/office/powerpoint/2010/main" val="1767700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3" name="Rectangle 2"/>
          <p:cNvSpPr/>
          <p:nvPr/>
        </p:nvSpPr>
        <p:spPr bwMode="hidden">
          <a:xfrm flipV="1">
            <a:off x="1" y="0"/>
            <a:ext cx="9144000" cy="866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350" dirty="0" err="1" smtClean="0">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a:xfrm>
            <a:off x="389436" y="171451"/>
            <a:ext cx="8363938" cy="560923"/>
          </a:xfrm>
          <a:prstGeom prst="rect">
            <a:avLst/>
          </a:prstGeom>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085850"/>
            <a:ext cx="8366320" cy="3886200"/>
          </a:xfrm>
          <a:prstGeom prst="rect">
            <a:avLst/>
          </a:prstGeo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798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7394106" cy="1345996"/>
          </a:xfrm>
          <a:noFill/>
        </p:spPr>
        <p:txBody>
          <a:bodyPr lIns="107563" tIns="80672" rIns="107563" bIns="80672">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1556880"/>
            <a:ext cx="7395458" cy="1351077"/>
          </a:xfrm>
          <a:noFill/>
        </p:spPr>
        <p:txBody>
          <a:bodyPr lIns="107563" tIns="67227" rIns="107563" bIns="67227" anchor="t" anchorCtr="0"/>
          <a:lstStyle>
            <a:lvl1pPr>
              <a:defRPr sz="4400"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237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1563129"/>
            <a:ext cx="6723186"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1563140"/>
            <a:ext cx="6723139" cy="1344818"/>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6" y="2908931"/>
            <a:ext cx="6723140" cy="1344245"/>
          </a:xfrm>
          <a:noFill/>
        </p:spPr>
        <p:txBody>
          <a:bodyPr lIns="107563" tIns="80672" rIns="107563" bIns="80672">
            <a:noAutofit/>
          </a:bodyPr>
          <a:lstStyle>
            <a:lvl1pPr marL="0" indent="0">
              <a:spcBef>
                <a:spcPts val="0"/>
              </a:spcBef>
              <a:buNone/>
              <a:defRPr sz="2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655400" y="352808"/>
            <a:ext cx="1141803" cy="244624"/>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50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0448" cy="5143500"/>
          </a:xfrm>
          <a:prstGeom prst="rect">
            <a:avLst/>
          </a:prstGeom>
        </p:spPr>
      </p:pic>
      <p:sp>
        <p:nvSpPr>
          <p:cNvPr id="18" name="Rectangle 17"/>
          <p:cNvSpPr/>
          <p:nvPr userDrawn="1"/>
        </p:nvSpPr>
        <p:spPr bwMode="gray">
          <a:xfrm>
            <a:off x="201929" y="1563129"/>
            <a:ext cx="5378549"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77"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77" y="2910293"/>
            <a:ext cx="5379716" cy="1342493"/>
          </a:xfrm>
        </p:spPr>
        <p:txBody>
          <a:bodyPr tIns="80672" bIns="80672">
            <a:noAutofit/>
          </a:bodyPr>
          <a:lstStyle>
            <a:lvl1pPr marL="0" indent="0">
              <a:spcBef>
                <a:spcPts val="0"/>
              </a:spcBef>
              <a:buNone/>
              <a:defRPr sz="24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17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9"/>
          </a:xfrm>
          <a:prstGeom prst="rect">
            <a:avLst/>
          </a:prstGeom>
        </p:spPr>
      </p:pic>
      <p:sp>
        <p:nvSpPr>
          <p:cNvPr id="17" name="Rectangle 16"/>
          <p:cNvSpPr/>
          <p:nvPr userDrawn="1"/>
        </p:nvSpPr>
        <p:spPr bwMode="gray">
          <a:xfrm>
            <a:off x="201930" y="1563129"/>
            <a:ext cx="4706230" cy="2689656"/>
          </a:xfrm>
          <a:prstGeom prst="rect">
            <a:avLst/>
          </a:prstGeom>
          <a:solidFill>
            <a:schemeClr val="accent3">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4707398"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10293"/>
            <a:ext cx="4707398" cy="1342493"/>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64025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3" cy="5143500"/>
          </a:xfrm>
          <a:prstGeom prst="rect">
            <a:avLst/>
          </a:prstGeom>
        </p:spPr>
      </p:pic>
      <p:sp>
        <p:nvSpPr>
          <p:cNvPr id="17" name="Rectangle 16"/>
          <p:cNvSpPr/>
          <p:nvPr userDrawn="1"/>
        </p:nvSpPr>
        <p:spPr bwMode="gray">
          <a:xfrm>
            <a:off x="201929" y="1563129"/>
            <a:ext cx="5378549"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4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00762" y="2910293"/>
            <a:ext cx="5379716" cy="1342493"/>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38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9" y="0"/>
            <a:ext cx="9142702" cy="5143499"/>
          </a:xfrm>
          <a:prstGeom prst="rect">
            <a:avLst/>
          </a:prstGeom>
        </p:spPr>
      </p:pic>
      <p:sp>
        <p:nvSpPr>
          <p:cNvPr id="17" name="Rectangle 16"/>
          <p:cNvSpPr/>
          <p:nvPr userDrawn="1"/>
        </p:nvSpPr>
        <p:spPr bwMode="gray">
          <a:xfrm>
            <a:off x="201929" y="1563129"/>
            <a:ext cx="5378549" cy="2689656"/>
          </a:xfrm>
          <a:prstGeom prst="rect">
            <a:avLst/>
          </a:prstGeom>
          <a:solidFill>
            <a:schemeClr val="accent3">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1851"/>
            <a:ext cx="5379716" cy="1346106"/>
          </a:xfrm>
          <a:noFill/>
        </p:spPr>
        <p:txBody>
          <a:bodyPr lIns="107563" tIns="67227" rIns="107563" bIns="67227" anchor="t" anchorCtr="0"/>
          <a:lstStyle>
            <a:lvl1pPr>
              <a:defRPr sz="4000"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0762" y="2902121"/>
            <a:ext cx="5379716" cy="1344828"/>
          </a:xfrm>
          <a:noFill/>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336439" y="4546066"/>
            <a:ext cx="1141803" cy="244625"/>
          </a:xfrm>
          <a:prstGeom prst="rect">
            <a:avLst/>
          </a:prstGeom>
        </p:spPr>
      </p:pic>
    </p:spTree>
    <p:extLst>
      <p:ext uri="{BB962C8B-B14F-4D97-AF65-F5344CB8AC3E}">
        <p14:creationId xmlns:p14="http://schemas.microsoft.com/office/powerpoint/2010/main" val="3556694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 y="0"/>
            <a:ext cx="9143352" cy="5143865"/>
          </a:xfrm>
          <a:prstGeom prst="rect">
            <a:avLst/>
          </a:prstGeom>
        </p:spPr>
      </p:pic>
      <p:sp>
        <p:nvSpPr>
          <p:cNvPr id="18" name="Rectangle 17"/>
          <p:cNvSpPr/>
          <p:nvPr userDrawn="1"/>
        </p:nvSpPr>
        <p:spPr bwMode="gray">
          <a:xfrm>
            <a:off x="201930" y="1563140"/>
            <a:ext cx="4706230" cy="268965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1563140"/>
            <a:ext cx="4707398" cy="1344829"/>
          </a:xfrm>
          <a:noFill/>
        </p:spPr>
        <p:txBody>
          <a:bodyPr vert="horz" wrap="square" lIns="107563" tIns="67227" rIns="107563" bIns="67227" rtlCol="0" anchor="t" anchorCtr="0">
            <a:noAutofit/>
          </a:bodyPr>
          <a:lstStyle>
            <a:lvl1pPr>
              <a:defRPr lang="en-US" sz="4400"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2907968"/>
            <a:ext cx="4706230" cy="1344828"/>
          </a:xfrm>
        </p:spPr>
        <p:txBody>
          <a:bodyPr tIns="80672" bIns="80672">
            <a:noAutofit/>
          </a:bodyPr>
          <a:lstStyle>
            <a:lvl1pPr marL="0" indent="0">
              <a:spcBef>
                <a:spcPts val="0"/>
              </a:spcBef>
              <a:buNone/>
              <a:defRPr sz="24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439" y="4546325"/>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01"/>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25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 y="-1"/>
            <a:ext cx="9142704" cy="5143501"/>
          </a:xfrm>
          <a:prstGeom prst="rect">
            <a:avLst/>
          </a:prstGeom>
        </p:spPr>
      </p:pic>
      <p:sp>
        <p:nvSpPr>
          <p:cNvPr id="19" name="Rectangle 18"/>
          <p:cNvSpPr/>
          <p:nvPr userDrawn="1"/>
        </p:nvSpPr>
        <p:spPr bwMode="gray">
          <a:xfrm>
            <a:off x="201976" y="1563140"/>
            <a:ext cx="5378549" cy="26896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1929" y="1563129"/>
            <a:ext cx="5378549" cy="1344828"/>
          </a:xfrm>
          <a:noFill/>
        </p:spPr>
        <p:txBody>
          <a:bodyPr lIns="107563" tIns="67227" rIns="107563" bIns="67227" anchor="t" anchorCtr="0"/>
          <a:lstStyle>
            <a:lvl1pPr>
              <a:defRPr sz="4400" spc="-74"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01930" y="2906789"/>
            <a:ext cx="5378549" cy="1345996"/>
          </a:xfrm>
          <a:noFill/>
        </p:spPr>
        <p:txBody>
          <a:bodyPr lIns="107563" tIns="80672" rIns="107563" bIns="80672">
            <a:noAutofit/>
          </a:bodyPr>
          <a:lstStyle>
            <a:lvl1pPr marL="0" indent="0">
              <a:spcBef>
                <a:spcPts val="0"/>
              </a:spcBef>
              <a:buNone/>
              <a:defRPr sz="24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665758" y="4539667"/>
            <a:ext cx="1141803" cy="244625"/>
          </a:xfrm>
          <a:prstGeom prst="rect">
            <a:avLst/>
          </a:prstGeom>
        </p:spPr>
      </p:pic>
      <p:pic>
        <p:nvPicPr>
          <p:cNvPr id="12"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201930" y="218312"/>
            <a:ext cx="1344637" cy="134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271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8"/>
            <a:ext cx="7395505" cy="1345411"/>
          </a:xfrm>
          <a:noFill/>
        </p:spPr>
        <p:txBody>
          <a:bodyPr lIns="134453" tIns="107563" rIns="134453" bIns="107563">
            <a:noAutofit/>
          </a:bodyPr>
          <a:lstStyle>
            <a:lvl1pPr marL="0" indent="0">
              <a:spcBef>
                <a:spcPts val="0"/>
              </a:spcBef>
              <a:buNone/>
              <a:defRPr sz="2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55037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01976" y="890733"/>
            <a:ext cx="7395458" cy="20172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685553"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889767"/>
            <a:ext cx="7394337" cy="2023491"/>
          </a:xfrm>
          <a:noFill/>
        </p:spPr>
        <p:txBody>
          <a:bodyPr tIns="67227" bIns="67227" anchor="t" anchorCtr="0"/>
          <a:lstStyle>
            <a:lvl1pPr>
              <a:defRPr sz="5300"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05920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0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1289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52561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1347163"/>
          </a:xfrm>
          <a:noFill/>
        </p:spPr>
        <p:txBody>
          <a:bodyPr tIns="67227" bIns="67227" anchor="t" anchorCtr="0"/>
          <a:lstStyle>
            <a:lvl1pPr>
              <a:defRPr sz="6500"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26557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960880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67" indent="0">
              <a:buNone/>
              <a:defRPr/>
            </a:lvl3pPr>
            <a:lvl4pPr marL="336133" indent="0">
              <a:buNone/>
              <a:defRPr/>
            </a:lvl4pPr>
            <a:lvl5pPr marL="5042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340218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914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3615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628667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gradFill>
                  <a:gsLst>
                    <a:gs pos="1250">
                      <a:schemeClr val="tx2"/>
                    </a:gs>
                    <a:gs pos="99000">
                      <a:schemeClr val="tx2"/>
                    </a:gs>
                  </a:gsLst>
                  <a:lin ang="5400000" scaled="0"/>
                </a:gradFill>
              </a:defRPr>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998994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15141"/>
          </a:xfrm>
        </p:spPr>
        <p:txBody>
          <a:bodyPr wrap="square">
            <a:spAutoFit/>
          </a:bodyPr>
          <a:lstStyle>
            <a:lvl1pPr marL="0" indent="0">
              <a:spcBef>
                <a:spcPts val="900"/>
              </a:spcBef>
              <a:buClr>
                <a:schemeClr val="tx1"/>
              </a:buClr>
              <a:buFont typeface="Wingdings" pitchFamily="2" charset="2"/>
              <a:buNone/>
              <a:defRPr sz="2600"/>
            </a:lvl1pPr>
            <a:lvl2pPr marL="0" indent="0">
              <a:buNone/>
              <a:defRPr sz="1500"/>
            </a:lvl2pPr>
            <a:lvl3pPr marL="170401" indent="0">
              <a:buNone/>
              <a:tabLst/>
              <a:defRPr sz="1500"/>
            </a:lvl3pPr>
            <a:lvl4pPr marL="338468" indent="0">
              <a:buNone/>
              <a:defRPr/>
            </a:lvl4pPr>
            <a:lvl5pPr marL="5042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144746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908161" y="891882"/>
            <a:ext cx="4033911" cy="1864933"/>
          </a:xfrm>
        </p:spPr>
        <p:txBody>
          <a:bodyPr wrap="square">
            <a:spAutoFit/>
          </a:bodyPr>
          <a:lstStyle>
            <a:lvl1pPr marL="211251" indent="-211251">
              <a:spcBef>
                <a:spcPts val="900"/>
              </a:spcBef>
              <a:buClr>
                <a:schemeClr val="tx1"/>
              </a:buClr>
              <a:buFont typeface="Arial" pitchFamily="34" charset="0"/>
              <a:buChar char="•"/>
              <a:defRPr sz="2600"/>
            </a:lvl1pPr>
            <a:lvl2pPr marL="390513" indent="-171445">
              <a:defRPr sz="1800"/>
            </a:lvl2pPr>
            <a:lvl3pPr marL="514335" indent="-123822">
              <a:tabLst/>
              <a:defRPr sz="1500"/>
            </a:lvl3pPr>
            <a:lvl4pPr marL="647680" indent="-133346">
              <a:defRPr/>
            </a:lvl4pPr>
            <a:lvl5pPr marL="771502" indent="-123822">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55332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image" Target="../media/image4.jpe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5.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theme" Target="../theme/theme7.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theme" Target="../theme/theme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userDrawn="1"/>
        </p:nvSpPr>
        <p:spPr>
          <a:xfrm>
            <a:off x="465827" y="566953"/>
            <a:ext cx="8212346" cy="830972"/>
          </a:xfrm>
          <a:prstGeom prst="rect">
            <a:avLst/>
          </a:prstGeom>
          <a:noFill/>
        </p:spPr>
        <p:txBody>
          <a:bodyPr wrap="square" lIns="91416" tIns="45708" rIns="91416" bIns="45708" rtlCol="0">
            <a:spAutoFit/>
          </a:bodyPr>
          <a:lstStyle/>
          <a:p>
            <a:pPr algn="ctr"/>
            <a:r>
              <a:rPr lang="en-US" sz="4800" dirty="0" smtClean="0">
                <a:solidFill>
                  <a:schemeClr val="bg1"/>
                </a:solidFill>
                <a:latin typeface="Segoe UI Light" panose="020B0502040204020203" pitchFamily="34" charset="0"/>
                <a:cs typeface="Segoe UI Light" panose="020B0502040204020203" pitchFamily="34" charset="0"/>
              </a:rPr>
              <a:t>Build For Multiple Devices</a:t>
            </a:r>
            <a:endParaRPr lang="en-US" sz="4800" kern="1200" dirty="0">
              <a:solidFill>
                <a:schemeClr val="bg1"/>
              </a:solidFill>
              <a:latin typeface="Segoe UI Light" panose="020B0502040204020203" pitchFamily="34" charset="0"/>
              <a:ea typeface="+mn-ea"/>
              <a:cs typeface="Segoe UI Light" panose="020B0502040204020203" pitchFamily="34" charset="0"/>
            </a:endParaRPr>
          </a:p>
        </p:txBody>
      </p:sp>
      <p:sp>
        <p:nvSpPr>
          <p:cNvPr id="9" name="TextBox 8"/>
          <p:cNvSpPr txBox="1"/>
          <p:nvPr userDrawn="1"/>
        </p:nvSpPr>
        <p:spPr>
          <a:xfrm>
            <a:off x="465827" y="2160901"/>
            <a:ext cx="8212346" cy="307351"/>
          </a:xfrm>
          <a:prstGeom prst="rect">
            <a:avLst/>
          </a:prstGeom>
          <a:noFill/>
        </p:spPr>
        <p:txBody>
          <a:bodyPr wrap="square" lIns="91416" tIns="45708" rIns="91416" bIns="45708" rtlCol="0">
            <a:spAutoFit/>
          </a:bodyPr>
          <a:lstStyle/>
          <a:p>
            <a:pPr algn="ctr"/>
            <a:r>
              <a:rPr lang="en-US" sz="1400" dirty="0" smtClean="0">
                <a:solidFill>
                  <a:srgbClr val="40738A"/>
                </a:solidFill>
                <a:latin typeface="Segoe UI" pitchFamily="34" charset="0"/>
                <a:ea typeface="Segoe UI" pitchFamily="34" charset="0"/>
                <a:cs typeface="Segoe UI" pitchFamily="34" charset="0"/>
              </a:rPr>
              <a:t>Presenter Name</a:t>
            </a:r>
            <a:endParaRPr lang="en-US" sz="1400" dirty="0">
              <a:solidFill>
                <a:srgbClr val="40738A"/>
              </a:solidFill>
              <a:latin typeface="Segoe UI" pitchFamily="34" charset="0"/>
              <a:ea typeface="Segoe UI" pitchFamily="34" charset="0"/>
              <a:cs typeface="Segoe UI" pitchFamily="34" charset="0"/>
            </a:endParaRPr>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195338964"/>
      </p:ext>
    </p:extLst>
  </p:cSld>
  <p:clrMap bg1="lt1" tx1="dk1" bg2="lt2" tx2="dk2" accent1="accent1" accent2="accent2" accent3="accent3" accent4="accent4" accent5="accent5" accent6="accent6" hlink="hlink" folHlink="folHlink"/>
  <p:sldLayoutIdLst>
    <p:sldLayoutId id="2147483649" r:id="rId1"/>
    <p:sldLayoutId id="2147483746" r:id="rId2"/>
    <p:sldLayoutId id="2147483747" r:id="rId3"/>
    <p:sldLayoutId id="2147483748" r:id="rId4"/>
    <p:sldLayoutId id="2147483749" r:id="rId5"/>
    <p:sldLayoutId id="2147483750" r:id="rId6"/>
    <p:sldLayoutId id="2147483752" r:id="rId7"/>
    <p:sldLayoutId id="2147483753" r:id="rId8"/>
    <p:sldLayoutId id="2147483754" r:id="rId9"/>
    <p:sldLayoutId id="2147483755" r:id="rId10"/>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98D0F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7912243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22728629"/>
      </p:ext>
    </p:extLst>
  </p:cSld>
  <p:clrMap bg1="lt1" tx1="dk1" bg2="lt2" tx2="dk2" accent1="accent1" accent2="accent2" accent3="accent3" accent4="accent4" accent5="accent5" accent6="accent6" hlink="hlink" folHlink="folHlink"/>
  <p:sldLayoutIdLst>
    <p:sldLayoutId id="2147483655" r:id="rId1"/>
    <p:sldLayoutId id="2147483757" r:id="rId2"/>
    <p:sldLayoutId id="2147483762" r:id="rId3"/>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75AECE"/>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922195717"/>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829550" y="4629152"/>
            <a:ext cx="1123950" cy="353337"/>
          </a:xfrm>
          <a:prstGeom prst="rect">
            <a:avLst/>
          </a:prstGeom>
        </p:spPr>
      </p:pic>
    </p:spTree>
    <p:extLst>
      <p:ext uri="{BB962C8B-B14F-4D97-AF65-F5344CB8AC3E}">
        <p14:creationId xmlns:p14="http://schemas.microsoft.com/office/powerpoint/2010/main" val="1514978098"/>
      </p:ext>
    </p:extLst>
  </p:cSld>
  <p:clrMap bg1="lt1" tx1="dk1" bg2="lt2" tx2="dk2" accent1="accent1" accent2="accent2" accent3="accent3" accent4="accent4" accent5="accent5" accent6="accent6" hlink="hlink" folHlink="folHlink"/>
  <p:sldLayoutIdLst>
    <p:sldLayoutId id="2147483657" r:id="rId1"/>
    <p:sldLayoutId id="2147483758" r:id="rId2"/>
    <p:sldLayoutId id="2147483759" r:id="rId3"/>
    <p:sldLayoutId id="2147483760" r:id="rId4"/>
    <p:sldLayoutId id="2147483761" r:id="rId5"/>
  </p:sldLayoutIdLst>
  <p:txStyles>
    <p:titleStyle>
      <a:lvl1pPr algn="ctr" defTabSz="914166" rtl="0" eaLnBrk="1" latinLnBrk="0" hangingPunct="1">
        <a:spcBef>
          <a:spcPct val="0"/>
        </a:spcBef>
        <a:buNone/>
        <a:defRPr sz="4400" kern="1200">
          <a:solidFill>
            <a:schemeClr val="tx1"/>
          </a:solidFill>
          <a:latin typeface="+mj-lt"/>
          <a:ea typeface="+mj-ea"/>
          <a:cs typeface="+mj-cs"/>
        </a:defRPr>
      </a:lvl1pPr>
    </p:titleStyle>
    <p:bodyStyle>
      <a:lvl1pPr marL="342812" indent="-342812" algn="l" defTabSz="91416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7" indent="-228542" algn="l" defTabSz="91416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3"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6" indent="-228542"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3"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0" algn="l" defTabSz="914166" rtl="0" eaLnBrk="1" latinLnBrk="0" hangingPunct="1">
        <a:defRPr sz="1800" kern="1200">
          <a:solidFill>
            <a:schemeClr val="tx1"/>
          </a:solidFill>
          <a:latin typeface="+mn-lt"/>
          <a:ea typeface="+mn-ea"/>
          <a:cs typeface="+mn-cs"/>
        </a:defRPr>
      </a:lvl8pPr>
      <a:lvl9pPr marL="3656664"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5" tIns="67211" rIns="107535" bIns="6721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891885"/>
            <a:ext cx="8740140" cy="1539023"/>
          </a:xfrm>
          <a:prstGeom prst="rect">
            <a:avLst/>
          </a:prstGeom>
        </p:spPr>
        <p:txBody>
          <a:bodyPr vert="horz" wrap="square" lIns="107535" tIns="67211" rIns="107535" bIns="6721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303439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751" r:id="rId29"/>
  </p:sldLayoutIdLst>
  <p:transition>
    <p:fade/>
  </p:transition>
  <p:timing>
    <p:tnLst>
      <p:par>
        <p:cTn id="1" dur="indefinite" restart="never" nodeType="tmRoot"/>
      </p:par>
    </p:tnLst>
  </p:timing>
  <p:txStyles>
    <p:titleStyle>
      <a:lvl1pPr algn="l" defTabSz="685576"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5" marR="0" indent="-252035" algn="l" defTabSz="685576"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394" marR="0" indent="-177358" algn="l" defTabSz="68557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j-lt"/>
          <a:ea typeface="+mn-ea"/>
          <a:cs typeface="+mn-cs"/>
        </a:defRPr>
      </a:lvl2pPr>
      <a:lvl3pPr marL="588084"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j-lt"/>
          <a:ea typeface="+mn-ea"/>
          <a:cs typeface="+mn-cs"/>
        </a:defRPr>
      </a:lvl3pPr>
      <a:lvl4pPr marL="756106"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j-lt"/>
          <a:ea typeface="+mn-ea"/>
          <a:cs typeface="+mn-cs"/>
        </a:defRPr>
      </a:lvl4pPr>
      <a:lvl5pPr marL="924131" marR="0" indent="-168023" algn="l" defTabSz="685576"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j-lt"/>
          <a:ea typeface="+mn-ea"/>
          <a:cs typeface="+mn-cs"/>
        </a:defRPr>
      </a:lvl5pPr>
      <a:lvl6pPr marL="188533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4"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2"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1" indent="-171394" algn="l" defTabSz="6855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6" rtl="0" eaLnBrk="1" latinLnBrk="0" hangingPunct="1">
        <a:defRPr sz="1300" kern="1200">
          <a:solidFill>
            <a:schemeClr val="tx1"/>
          </a:solidFill>
          <a:latin typeface="+mn-lt"/>
          <a:ea typeface="+mn-ea"/>
          <a:cs typeface="+mn-cs"/>
        </a:defRPr>
      </a:lvl1pPr>
      <a:lvl2pPr marL="342788" algn="l" defTabSz="685576" rtl="0" eaLnBrk="1" latinLnBrk="0" hangingPunct="1">
        <a:defRPr sz="1300" kern="1200">
          <a:solidFill>
            <a:schemeClr val="tx1"/>
          </a:solidFill>
          <a:latin typeface="+mn-lt"/>
          <a:ea typeface="+mn-ea"/>
          <a:cs typeface="+mn-cs"/>
        </a:defRPr>
      </a:lvl2pPr>
      <a:lvl3pPr marL="685576" algn="l" defTabSz="685576" rtl="0" eaLnBrk="1" latinLnBrk="0" hangingPunct="1">
        <a:defRPr sz="1300" kern="1200">
          <a:solidFill>
            <a:schemeClr val="tx1"/>
          </a:solidFill>
          <a:latin typeface="+mn-lt"/>
          <a:ea typeface="+mn-ea"/>
          <a:cs typeface="+mn-cs"/>
        </a:defRPr>
      </a:lvl3pPr>
      <a:lvl4pPr marL="1028365" algn="l" defTabSz="685576" rtl="0" eaLnBrk="1" latinLnBrk="0" hangingPunct="1">
        <a:defRPr sz="1300" kern="1200">
          <a:solidFill>
            <a:schemeClr val="tx1"/>
          </a:solidFill>
          <a:latin typeface="+mn-lt"/>
          <a:ea typeface="+mn-ea"/>
          <a:cs typeface="+mn-cs"/>
        </a:defRPr>
      </a:lvl4pPr>
      <a:lvl5pPr marL="1371152" algn="l" defTabSz="685576" rtl="0" eaLnBrk="1" latinLnBrk="0" hangingPunct="1">
        <a:defRPr sz="1300" kern="1200">
          <a:solidFill>
            <a:schemeClr val="tx1"/>
          </a:solidFill>
          <a:latin typeface="+mn-lt"/>
          <a:ea typeface="+mn-ea"/>
          <a:cs typeface="+mn-cs"/>
        </a:defRPr>
      </a:lvl5pPr>
      <a:lvl6pPr marL="1713942" algn="l" defTabSz="685576" rtl="0" eaLnBrk="1" latinLnBrk="0" hangingPunct="1">
        <a:defRPr sz="1300" kern="1200">
          <a:solidFill>
            <a:schemeClr val="tx1"/>
          </a:solidFill>
          <a:latin typeface="+mn-lt"/>
          <a:ea typeface="+mn-ea"/>
          <a:cs typeface="+mn-cs"/>
        </a:defRPr>
      </a:lvl6pPr>
      <a:lvl7pPr marL="2056729" algn="l" defTabSz="685576" rtl="0" eaLnBrk="1" latinLnBrk="0" hangingPunct="1">
        <a:defRPr sz="1300" kern="1200">
          <a:solidFill>
            <a:schemeClr val="tx1"/>
          </a:solidFill>
          <a:latin typeface="+mn-lt"/>
          <a:ea typeface="+mn-ea"/>
          <a:cs typeface="+mn-cs"/>
        </a:defRPr>
      </a:lvl7pPr>
      <a:lvl8pPr marL="2399518" algn="l" defTabSz="685576" rtl="0" eaLnBrk="1" latinLnBrk="0" hangingPunct="1">
        <a:defRPr sz="1300" kern="1200">
          <a:solidFill>
            <a:schemeClr val="tx1"/>
          </a:solidFill>
          <a:latin typeface="+mn-lt"/>
          <a:ea typeface="+mn-ea"/>
          <a:cs typeface="+mn-cs"/>
        </a:defRPr>
      </a:lvl8pPr>
      <a:lvl9pPr marL="2742306" algn="l" defTabSz="685576"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07563" tIns="67227" rIns="107563" bIns="6722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39023"/>
          </a:xfrm>
          <a:prstGeom prst="rect">
            <a:avLst/>
          </a:prstGeom>
        </p:spPr>
        <p:txBody>
          <a:bodyPr vert="horz" wrap="square" lIns="107563" tIns="67227" rIns="107563" bIns="6722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913058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63" r:id="rId29"/>
    <p:sldLayoutId id="2147483764" r:id="rId30"/>
  </p:sldLayoutIdLst>
  <p:transition>
    <p:fade/>
  </p:transition>
  <p:timing>
    <p:tnLst>
      <p:par>
        <p:cTn id="1" dur="indefinite" restart="never" nodeType="tmRoot"/>
      </p:par>
    </p:tnLst>
  </p:timing>
  <p:txStyles>
    <p:titleStyle>
      <a:lvl1pPr algn="l" defTabSz="685752"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0" marR="0" indent="-252100" algn="l" defTabSz="685752"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504" marR="0" indent="-177404" algn="l" defTabSz="68575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234"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300"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367"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2" rtl="0" eaLnBrk="1" latinLnBrk="0" hangingPunct="1">
        <a:defRPr sz="1300" kern="1200">
          <a:solidFill>
            <a:schemeClr val="tx1"/>
          </a:solidFill>
          <a:latin typeface="+mn-lt"/>
          <a:ea typeface="+mn-ea"/>
          <a:cs typeface="+mn-cs"/>
        </a:defRPr>
      </a:lvl1pPr>
      <a:lvl2pPr marL="342876" algn="l" defTabSz="685752" rtl="0" eaLnBrk="1" latinLnBrk="0" hangingPunct="1">
        <a:defRPr sz="1300" kern="1200">
          <a:solidFill>
            <a:schemeClr val="tx1"/>
          </a:solidFill>
          <a:latin typeface="+mn-lt"/>
          <a:ea typeface="+mn-ea"/>
          <a:cs typeface="+mn-cs"/>
        </a:defRPr>
      </a:lvl2pPr>
      <a:lvl3pPr marL="685752" algn="l" defTabSz="685752" rtl="0" eaLnBrk="1" latinLnBrk="0" hangingPunct="1">
        <a:defRPr sz="1300" kern="1200">
          <a:solidFill>
            <a:schemeClr val="tx1"/>
          </a:solidFill>
          <a:latin typeface="+mn-lt"/>
          <a:ea typeface="+mn-ea"/>
          <a:cs typeface="+mn-cs"/>
        </a:defRPr>
      </a:lvl3pPr>
      <a:lvl4pPr marL="1028628" algn="l" defTabSz="685752" rtl="0" eaLnBrk="1" latinLnBrk="0" hangingPunct="1">
        <a:defRPr sz="1300" kern="1200">
          <a:solidFill>
            <a:schemeClr val="tx1"/>
          </a:solidFill>
          <a:latin typeface="+mn-lt"/>
          <a:ea typeface="+mn-ea"/>
          <a:cs typeface="+mn-cs"/>
        </a:defRPr>
      </a:lvl4pPr>
      <a:lvl5pPr marL="1371504" algn="l" defTabSz="685752" rtl="0" eaLnBrk="1" latinLnBrk="0" hangingPunct="1">
        <a:defRPr sz="1300" kern="1200">
          <a:solidFill>
            <a:schemeClr val="tx1"/>
          </a:solidFill>
          <a:latin typeface="+mn-lt"/>
          <a:ea typeface="+mn-ea"/>
          <a:cs typeface="+mn-cs"/>
        </a:defRPr>
      </a:lvl5pPr>
      <a:lvl6pPr marL="1714381" algn="l" defTabSz="685752" rtl="0" eaLnBrk="1" latinLnBrk="0" hangingPunct="1">
        <a:defRPr sz="1300" kern="1200">
          <a:solidFill>
            <a:schemeClr val="tx1"/>
          </a:solidFill>
          <a:latin typeface="+mn-lt"/>
          <a:ea typeface="+mn-ea"/>
          <a:cs typeface="+mn-cs"/>
        </a:defRPr>
      </a:lvl6pPr>
      <a:lvl7pPr marL="2057256" algn="l" defTabSz="685752" rtl="0" eaLnBrk="1" latinLnBrk="0" hangingPunct="1">
        <a:defRPr sz="1300" kern="1200">
          <a:solidFill>
            <a:schemeClr val="tx1"/>
          </a:solidFill>
          <a:latin typeface="+mn-lt"/>
          <a:ea typeface="+mn-ea"/>
          <a:cs typeface="+mn-cs"/>
        </a:defRPr>
      </a:lvl7pPr>
      <a:lvl8pPr marL="2400132" algn="l" defTabSz="685752" rtl="0" eaLnBrk="1" latinLnBrk="0" hangingPunct="1">
        <a:defRPr sz="1300" kern="1200">
          <a:solidFill>
            <a:schemeClr val="tx1"/>
          </a:solidFill>
          <a:latin typeface="+mn-lt"/>
          <a:ea typeface="+mn-ea"/>
          <a:cs typeface="+mn-cs"/>
        </a:defRPr>
      </a:lvl8pPr>
      <a:lvl9pPr marL="2743008" algn="l" defTabSz="685752"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07563" tIns="67227" rIns="107563" bIns="67227"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1" y="891883"/>
            <a:ext cx="8740140" cy="1539023"/>
          </a:xfrm>
          <a:prstGeom prst="rect">
            <a:avLst/>
          </a:prstGeom>
        </p:spPr>
        <p:txBody>
          <a:bodyPr vert="horz" wrap="square" lIns="107563" tIns="67227" rIns="107563" bIns="67227"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5977303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Lst>
  <p:transition>
    <p:fade/>
  </p:transition>
  <p:timing>
    <p:tnLst>
      <p:par>
        <p:cTn id="1" dur="indefinite" restart="never" nodeType="tmRoot"/>
      </p:par>
    </p:tnLst>
  </p:timing>
  <p:txStyles>
    <p:titleStyle>
      <a:lvl1pPr algn="l" defTabSz="685752" rtl="0" eaLnBrk="1" latinLnBrk="0" hangingPunct="1">
        <a:lnSpc>
          <a:spcPct val="90000"/>
        </a:lnSpc>
        <a:spcBef>
          <a:spcPct val="0"/>
        </a:spcBef>
        <a:buNone/>
        <a:defRPr lang="en-US" sz="40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0" marR="0" indent="-252100" algn="l" defTabSz="685752" rtl="0" eaLnBrk="1" fontAlgn="auto" latinLnBrk="0" hangingPunct="1">
        <a:lnSpc>
          <a:spcPct val="90000"/>
        </a:lnSpc>
        <a:spcBef>
          <a:spcPct val="20000"/>
        </a:spcBef>
        <a:spcAft>
          <a:spcPts val="0"/>
        </a:spcAft>
        <a:buClrTx/>
        <a:buSzPct val="90000"/>
        <a:buFont typeface="Arial" pitchFamily="34" charset="0"/>
        <a:buChar char="•"/>
        <a:tabLst/>
        <a:defRPr sz="2900" kern="1200" spc="0" baseline="0">
          <a:gradFill>
            <a:gsLst>
              <a:gs pos="1250">
                <a:schemeClr val="tx1"/>
              </a:gs>
              <a:gs pos="100000">
                <a:schemeClr val="tx1"/>
              </a:gs>
            </a:gsLst>
            <a:lin ang="5400000" scaled="0"/>
          </a:gradFill>
          <a:latin typeface="+mj-lt"/>
          <a:ea typeface="+mn-ea"/>
          <a:cs typeface="+mn-cs"/>
        </a:defRPr>
      </a:lvl1pPr>
      <a:lvl2pPr marL="429504" marR="0" indent="-177404" algn="l" defTabSz="68575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88234"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56300"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924367" marR="0" indent="-168067" algn="l" defTabSz="685752"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88581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94"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70"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47" indent="-171438" algn="l" defTabSz="68575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2" rtl="0" eaLnBrk="1" latinLnBrk="0" hangingPunct="1">
        <a:defRPr sz="1300" kern="1200">
          <a:solidFill>
            <a:schemeClr val="tx1"/>
          </a:solidFill>
          <a:latin typeface="+mn-lt"/>
          <a:ea typeface="+mn-ea"/>
          <a:cs typeface="+mn-cs"/>
        </a:defRPr>
      </a:lvl1pPr>
      <a:lvl2pPr marL="342876" algn="l" defTabSz="685752" rtl="0" eaLnBrk="1" latinLnBrk="0" hangingPunct="1">
        <a:defRPr sz="1300" kern="1200">
          <a:solidFill>
            <a:schemeClr val="tx1"/>
          </a:solidFill>
          <a:latin typeface="+mn-lt"/>
          <a:ea typeface="+mn-ea"/>
          <a:cs typeface="+mn-cs"/>
        </a:defRPr>
      </a:lvl2pPr>
      <a:lvl3pPr marL="685752" algn="l" defTabSz="685752" rtl="0" eaLnBrk="1" latinLnBrk="0" hangingPunct="1">
        <a:defRPr sz="1300" kern="1200">
          <a:solidFill>
            <a:schemeClr val="tx1"/>
          </a:solidFill>
          <a:latin typeface="+mn-lt"/>
          <a:ea typeface="+mn-ea"/>
          <a:cs typeface="+mn-cs"/>
        </a:defRPr>
      </a:lvl3pPr>
      <a:lvl4pPr marL="1028628" algn="l" defTabSz="685752" rtl="0" eaLnBrk="1" latinLnBrk="0" hangingPunct="1">
        <a:defRPr sz="1300" kern="1200">
          <a:solidFill>
            <a:schemeClr val="tx1"/>
          </a:solidFill>
          <a:latin typeface="+mn-lt"/>
          <a:ea typeface="+mn-ea"/>
          <a:cs typeface="+mn-cs"/>
        </a:defRPr>
      </a:lvl4pPr>
      <a:lvl5pPr marL="1371504" algn="l" defTabSz="685752" rtl="0" eaLnBrk="1" latinLnBrk="0" hangingPunct="1">
        <a:defRPr sz="1300" kern="1200">
          <a:solidFill>
            <a:schemeClr val="tx1"/>
          </a:solidFill>
          <a:latin typeface="+mn-lt"/>
          <a:ea typeface="+mn-ea"/>
          <a:cs typeface="+mn-cs"/>
        </a:defRPr>
      </a:lvl5pPr>
      <a:lvl6pPr marL="1714381" algn="l" defTabSz="685752" rtl="0" eaLnBrk="1" latinLnBrk="0" hangingPunct="1">
        <a:defRPr sz="1300" kern="1200">
          <a:solidFill>
            <a:schemeClr val="tx1"/>
          </a:solidFill>
          <a:latin typeface="+mn-lt"/>
          <a:ea typeface="+mn-ea"/>
          <a:cs typeface="+mn-cs"/>
        </a:defRPr>
      </a:lvl6pPr>
      <a:lvl7pPr marL="2057256" algn="l" defTabSz="685752" rtl="0" eaLnBrk="1" latinLnBrk="0" hangingPunct="1">
        <a:defRPr sz="1300" kern="1200">
          <a:solidFill>
            <a:schemeClr val="tx1"/>
          </a:solidFill>
          <a:latin typeface="+mn-lt"/>
          <a:ea typeface="+mn-ea"/>
          <a:cs typeface="+mn-cs"/>
        </a:defRPr>
      </a:lvl7pPr>
      <a:lvl8pPr marL="2400132" algn="l" defTabSz="685752" rtl="0" eaLnBrk="1" latinLnBrk="0" hangingPunct="1">
        <a:defRPr sz="1300" kern="1200">
          <a:solidFill>
            <a:schemeClr val="tx1"/>
          </a:solidFill>
          <a:latin typeface="+mn-lt"/>
          <a:ea typeface="+mn-ea"/>
          <a:cs typeface="+mn-cs"/>
        </a:defRPr>
      </a:lvl8pPr>
      <a:lvl9pPr marL="2743008" algn="l" defTabSz="685752"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3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5.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365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projections</a:t>
            </a:r>
            <a:endParaRPr lang="en-US" dirty="0"/>
          </a:p>
        </p:txBody>
      </p:sp>
      <p:sp>
        <p:nvSpPr>
          <p:cNvPr id="34" name="Rectangle 33"/>
          <p:cNvSpPr/>
          <p:nvPr/>
        </p:nvSpPr>
        <p:spPr>
          <a:xfrm>
            <a:off x="390526" y="1250854"/>
            <a:ext cx="2704773" cy="3330668"/>
          </a:xfrm>
          <a:prstGeom prst="rect">
            <a:avLst/>
          </a:prstGeom>
          <a:solidFill>
            <a:schemeClr val="bg2"/>
          </a:solidFill>
          <a:ln>
            <a:noFill/>
          </a:ln>
        </p:spPr>
        <p:style>
          <a:lnRef idx="3">
            <a:schemeClr val="lt1"/>
          </a:lnRef>
          <a:fillRef idx="1">
            <a:schemeClr val="accent6"/>
          </a:fillRef>
          <a:effectRef idx="1">
            <a:schemeClr val="accent6"/>
          </a:effectRef>
          <a:fontRef idx="minor">
            <a:schemeClr val="lt1"/>
          </a:fontRef>
        </p:style>
        <p:txBody>
          <a:bodyPr lIns="91294" tIns="45647" rIns="91294" bIns="45647" rtlCol="0" anchor="ctr"/>
          <a:lstStyle/>
          <a:p>
            <a:pPr algn="ctr"/>
            <a:r>
              <a:rPr lang="en-US" sz="2100" b="1" dirty="0">
                <a:solidFill>
                  <a:srgbClr val="FFFFFF">
                    <a:alpha val="99000"/>
                  </a:srgbClr>
                </a:solidFill>
              </a:rPr>
              <a:t>Windows</a:t>
            </a:r>
          </a:p>
          <a:p>
            <a:pPr algn="ctr"/>
            <a:r>
              <a:rPr lang="en-US" sz="2100" b="1" dirty="0">
                <a:solidFill>
                  <a:srgbClr val="FFFFFF">
                    <a:alpha val="99000"/>
                  </a:srgbClr>
                </a:solidFill>
              </a:rPr>
              <a:t>Runtime </a:t>
            </a:r>
          </a:p>
          <a:p>
            <a:pPr algn="ctr"/>
            <a:r>
              <a:rPr lang="en-US" sz="2100" b="1" dirty="0">
                <a:solidFill>
                  <a:srgbClr val="FFFFFF">
                    <a:alpha val="99000"/>
                  </a:srgbClr>
                </a:solidFill>
              </a:rPr>
              <a:t>Object</a:t>
            </a:r>
          </a:p>
          <a:p>
            <a:pPr algn="ctr"/>
            <a:r>
              <a:rPr lang="en-US" sz="2100" b="1" dirty="0">
                <a:solidFill>
                  <a:srgbClr val="FFFFFF">
                    <a:alpha val="99000"/>
                  </a:srgbClr>
                </a:solidFill>
              </a:rPr>
              <a:t>(or Component)</a:t>
            </a:r>
            <a:br>
              <a:rPr lang="en-US" sz="2100" b="1" dirty="0">
                <a:solidFill>
                  <a:srgbClr val="FFFFFF">
                    <a:alpha val="99000"/>
                  </a:srgbClr>
                </a:solidFill>
              </a:rPr>
            </a:br>
            <a:endParaRPr lang="en-US" sz="2100" b="1" dirty="0">
              <a:solidFill>
                <a:srgbClr val="FFFFFF">
                  <a:alpha val="99000"/>
                </a:srgbClr>
              </a:solidFill>
            </a:endParaRPr>
          </a:p>
          <a:p>
            <a:pPr algn="ctr"/>
            <a:r>
              <a:rPr lang="en-US" sz="2100" b="1" dirty="0">
                <a:solidFill>
                  <a:srgbClr val="FFFFFF">
                    <a:alpha val="99000"/>
                  </a:srgbClr>
                </a:solidFill>
              </a:rPr>
              <a:t>Written</a:t>
            </a:r>
          </a:p>
          <a:p>
            <a:pPr algn="ctr"/>
            <a:r>
              <a:rPr lang="en-US" sz="2100" b="1" dirty="0">
                <a:solidFill>
                  <a:srgbClr val="FFFFFF">
                    <a:alpha val="99000"/>
                  </a:srgbClr>
                </a:solidFill>
              </a:rPr>
              <a:t>in C++, C#, VB</a:t>
            </a:r>
          </a:p>
        </p:txBody>
      </p:sp>
      <p:sp>
        <p:nvSpPr>
          <p:cNvPr id="58" name="Rectangle 57"/>
          <p:cNvSpPr/>
          <p:nvPr/>
        </p:nvSpPr>
        <p:spPr>
          <a:xfrm>
            <a:off x="3572203" y="4144541"/>
            <a:ext cx="1746401" cy="708894"/>
          </a:xfrm>
          <a:prstGeom prst="rect">
            <a:avLst/>
          </a:prstGeom>
          <a:solidFill>
            <a:srgbClr val="7FBA00"/>
          </a:solidFill>
          <a:ln>
            <a:noFill/>
            <a:prstDash val="dash"/>
          </a:ln>
        </p:spPr>
        <p:style>
          <a:lnRef idx="3">
            <a:schemeClr val="lt1"/>
          </a:lnRef>
          <a:fillRef idx="1">
            <a:schemeClr val="accent3"/>
          </a:fillRef>
          <a:effectRef idx="1">
            <a:schemeClr val="accent3"/>
          </a:effectRef>
          <a:fontRef idx="minor">
            <a:schemeClr val="lt1"/>
          </a:fontRef>
        </p:style>
        <p:txBody>
          <a:bodyPr lIns="91294" tIns="45647" rIns="91294" bIns="45647" rtlCol="0" anchor="ctr"/>
          <a:lstStyle/>
          <a:p>
            <a:pPr algn="ctr"/>
            <a:r>
              <a:rPr lang="en-US" sz="1500" b="1" dirty="0">
                <a:solidFill>
                  <a:srgbClr val="FFFFFF">
                    <a:alpha val="99000"/>
                  </a:srgbClr>
                </a:solidFill>
              </a:rPr>
              <a:t>Windows Metadata</a:t>
            </a:r>
            <a:endParaRPr lang="en-US" sz="1500" dirty="0">
              <a:solidFill>
                <a:srgbClr val="FFFFFF">
                  <a:alpha val="99000"/>
                </a:srgbClr>
              </a:solidFill>
            </a:endParaRPr>
          </a:p>
        </p:txBody>
      </p:sp>
      <p:sp>
        <p:nvSpPr>
          <p:cNvPr id="24" name="Rectangle 23"/>
          <p:cNvSpPr/>
          <p:nvPr/>
        </p:nvSpPr>
        <p:spPr>
          <a:xfrm>
            <a:off x="5549993" y="1243788"/>
            <a:ext cx="3199912" cy="1026765"/>
          </a:xfrm>
          <a:prstGeom prst="rect">
            <a:avLst/>
          </a:prstGeom>
          <a:ln/>
        </p:spPr>
        <p:style>
          <a:lnRef idx="3">
            <a:schemeClr val="lt1"/>
          </a:lnRef>
          <a:fillRef idx="1">
            <a:schemeClr val="accent1"/>
          </a:fillRef>
          <a:effectRef idx="1">
            <a:schemeClr val="accent1"/>
          </a:effectRef>
          <a:fontRef idx="minor">
            <a:schemeClr val="lt1"/>
          </a:fontRef>
        </p:style>
        <p:txBody>
          <a:bodyPr lIns="91294" tIns="45647" rIns="91294" bIns="45647" rtlCol="0" anchor="t" anchorCtr="0"/>
          <a:lstStyle/>
          <a:p>
            <a:pPr algn="ctr"/>
            <a:r>
              <a:rPr lang="en-US" sz="1500" dirty="0">
                <a:solidFill>
                  <a:srgbClr val="FFFFFF">
                    <a:alpha val="99000"/>
                  </a:srgbClr>
                </a:solidFill>
              </a:rPr>
              <a:t>C++ App</a:t>
            </a:r>
          </a:p>
        </p:txBody>
      </p:sp>
      <p:sp>
        <p:nvSpPr>
          <p:cNvPr id="25" name="Rectangle 24"/>
          <p:cNvSpPr/>
          <p:nvPr/>
        </p:nvSpPr>
        <p:spPr>
          <a:xfrm>
            <a:off x="5549993" y="1250855"/>
            <a:ext cx="500745" cy="1019699"/>
          </a:xfrm>
          <a:prstGeom prst="rect">
            <a:avLst/>
          </a:prstGeom>
          <a:solidFill>
            <a:schemeClr val="tx1">
              <a:lumMod val="60000"/>
              <a:lumOff val="40000"/>
            </a:schemeClr>
          </a:solidFill>
          <a:ln>
            <a:noFill/>
          </a:ln>
          <a:effectLst/>
        </p:spPr>
        <p:style>
          <a:lnRef idx="3">
            <a:schemeClr val="lt1"/>
          </a:lnRef>
          <a:fillRef idx="1">
            <a:schemeClr val="dk1"/>
          </a:fillRef>
          <a:effectRef idx="1">
            <a:schemeClr val="dk1"/>
          </a:effectRef>
          <a:fontRef idx="minor">
            <a:schemeClr val="lt1"/>
          </a:fontRef>
        </p:style>
        <p:txBody>
          <a:bodyPr vert="vert" lIns="91294" tIns="45647" rIns="91294" bIns="45647" rtlCol="0" anchor="ctr"/>
          <a:lstStyle/>
          <a:p>
            <a:pPr algn="ctr"/>
            <a:r>
              <a:rPr lang="en-US" sz="1500" b="1" dirty="0">
                <a:solidFill>
                  <a:srgbClr val="FFFFFF">
                    <a:alpha val="99000"/>
                  </a:srgbClr>
                </a:solidFill>
              </a:rPr>
              <a:t>Projection</a:t>
            </a:r>
          </a:p>
        </p:txBody>
      </p:sp>
      <p:sp>
        <p:nvSpPr>
          <p:cNvPr id="30" name="Rectangle 29"/>
          <p:cNvSpPr/>
          <p:nvPr/>
        </p:nvSpPr>
        <p:spPr>
          <a:xfrm>
            <a:off x="5549994" y="2413692"/>
            <a:ext cx="1132115" cy="1026765"/>
          </a:xfrm>
          <a:prstGeom prst="rect">
            <a:avLst/>
          </a:prstGeom>
          <a:ln/>
        </p:spPr>
        <p:style>
          <a:lnRef idx="3">
            <a:schemeClr val="lt1"/>
          </a:lnRef>
          <a:fillRef idx="1">
            <a:schemeClr val="accent1"/>
          </a:fillRef>
          <a:effectRef idx="1">
            <a:schemeClr val="accent1"/>
          </a:effectRef>
          <a:fontRef idx="minor">
            <a:schemeClr val="lt1"/>
          </a:fontRef>
        </p:style>
        <p:txBody>
          <a:bodyPr vert="vert" lIns="91294" tIns="45647" rIns="91294" bIns="45647" rtlCol="0" anchor="t" anchorCtr="0"/>
          <a:lstStyle/>
          <a:p>
            <a:pPr algn="ctr"/>
            <a:r>
              <a:rPr lang="en-US" sz="1500" dirty="0">
                <a:solidFill>
                  <a:srgbClr val="FFFFFF">
                    <a:alpha val="99000"/>
                  </a:srgbClr>
                </a:solidFill>
              </a:rPr>
              <a:t>CLR</a:t>
            </a:r>
          </a:p>
        </p:txBody>
      </p:sp>
      <p:sp>
        <p:nvSpPr>
          <p:cNvPr id="26" name="Rectangle 25"/>
          <p:cNvSpPr/>
          <p:nvPr/>
        </p:nvSpPr>
        <p:spPr>
          <a:xfrm>
            <a:off x="6845395" y="2406626"/>
            <a:ext cx="1904510" cy="1026765"/>
          </a:xfrm>
          <a:prstGeom prst="rect">
            <a:avLst/>
          </a:prstGeom>
          <a:ln/>
        </p:spPr>
        <p:style>
          <a:lnRef idx="3">
            <a:schemeClr val="lt1"/>
          </a:lnRef>
          <a:fillRef idx="1">
            <a:schemeClr val="accent1"/>
          </a:fillRef>
          <a:effectRef idx="1">
            <a:schemeClr val="accent1"/>
          </a:effectRef>
          <a:fontRef idx="minor">
            <a:schemeClr val="lt1"/>
          </a:fontRef>
        </p:style>
        <p:txBody>
          <a:bodyPr lIns="91294" tIns="45647" rIns="91294" bIns="45647" rtlCol="0" anchor="t" anchorCtr="0"/>
          <a:lstStyle/>
          <a:p>
            <a:pPr algn="ctr"/>
            <a:r>
              <a:rPr lang="en-US" sz="1500" dirty="0">
                <a:solidFill>
                  <a:srgbClr val="FFFFFF">
                    <a:alpha val="99000"/>
                  </a:srgbClr>
                </a:solidFill>
              </a:rPr>
              <a:t>C#/VB App</a:t>
            </a:r>
          </a:p>
        </p:txBody>
      </p:sp>
      <p:sp>
        <p:nvSpPr>
          <p:cNvPr id="27" name="Rectangle 26"/>
          <p:cNvSpPr/>
          <p:nvPr/>
        </p:nvSpPr>
        <p:spPr>
          <a:xfrm>
            <a:off x="5549993" y="2413692"/>
            <a:ext cx="500745" cy="1026765"/>
          </a:xfrm>
          <a:prstGeom prst="rect">
            <a:avLst/>
          </a:prstGeom>
          <a:solidFill>
            <a:schemeClr val="tx1">
              <a:lumMod val="60000"/>
              <a:lumOff val="40000"/>
            </a:schemeClr>
          </a:solidFill>
          <a:ln>
            <a:noFill/>
          </a:ln>
          <a:effectLst/>
        </p:spPr>
        <p:style>
          <a:lnRef idx="3">
            <a:schemeClr val="lt1"/>
          </a:lnRef>
          <a:fillRef idx="1">
            <a:schemeClr val="dk1"/>
          </a:fillRef>
          <a:effectRef idx="1">
            <a:schemeClr val="dk1"/>
          </a:effectRef>
          <a:fontRef idx="minor">
            <a:schemeClr val="lt1"/>
          </a:fontRef>
        </p:style>
        <p:txBody>
          <a:bodyPr vert="vert" lIns="91294" tIns="45647" rIns="91294" bIns="45647" rtlCol="0" anchor="ctr"/>
          <a:lstStyle/>
          <a:p>
            <a:pPr algn="ctr"/>
            <a:r>
              <a:rPr lang="en-US" sz="1500" b="1" dirty="0">
                <a:solidFill>
                  <a:srgbClr val="FFFFFF">
                    <a:alpha val="99000"/>
                  </a:srgbClr>
                </a:solidFill>
              </a:rPr>
              <a:t>Projection</a:t>
            </a:r>
          </a:p>
        </p:txBody>
      </p:sp>
      <p:sp>
        <p:nvSpPr>
          <p:cNvPr id="28" name="Rectangle 27"/>
          <p:cNvSpPr/>
          <p:nvPr/>
        </p:nvSpPr>
        <p:spPr>
          <a:xfrm>
            <a:off x="6845395" y="3547691"/>
            <a:ext cx="1904510" cy="1026765"/>
          </a:xfrm>
          <a:prstGeom prst="rect">
            <a:avLst/>
          </a:prstGeom>
          <a:ln/>
        </p:spPr>
        <p:style>
          <a:lnRef idx="3">
            <a:schemeClr val="lt1"/>
          </a:lnRef>
          <a:fillRef idx="1">
            <a:schemeClr val="accent1"/>
          </a:fillRef>
          <a:effectRef idx="1">
            <a:schemeClr val="accent1"/>
          </a:effectRef>
          <a:fontRef idx="minor">
            <a:schemeClr val="lt1"/>
          </a:fontRef>
        </p:style>
        <p:txBody>
          <a:bodyPr lIns="91294" tIns="45647" rIns="91294" bIns="45647" rtlCol="0" anchor="t" anchorCtr="0"/>
          <a:lstStyle/>
          <a:p>
            <a:pPr algn="ctr"/>
            <a:r>
              <a:rPr lang="en-US" sz="1500" dirty="0">
                <a:solidFill>
                  <a:srgbClr val="FFFFFF">
                    <a:alpha val="99000"/>
                  </a:srgbClr>
                </a:solidFill>
              </a:rPr>
              <a:t>HTML App</a:t>
            </a:r>
          </a:p>
        </p:txBody>
      </p:sp>
      <p:sp>
        <p:nvSpPr>
          <p:cNvPr id="31" name="Rectangle 30"/>
          <p:cNvSpPr/>
          <p:nvPr/>
        </p:nvSpPr>
        <p:spPr>
          <a:xfrm>
            <a:off x="5549994" y="3554757"/>
            <a:ext cx="1132115" cy="1026765"/>
          </a:xfrm>
          <a:prstGeom prst="rect">
            <a:avLst/>
          </a:prstGeom>
          <a:ln/>
        </p:spPr>
        <p:style>
          <a:lnRef idx="3">
            <a:schemeClr val="lt1"/>
          </a:lnRef>
          <a:fillRef idx="1">
            <a:schemeClr val="accent1"/>
          </a:fillRef>
          <a:effectRef idx="1">
            <a:schemeClr val="accent1"/>
          </a:effectRef>
          <a:fontRef idx="minor">
            <a:schemeClr val="lt1"/>
          </a:fontRef>
        </p:style>
        <p:txBody>
          <a:bodyPr vert="vert" lIns="91294" tIns="45647" rIns="91294" bIns="45647" rtlCol="0" anchor="t" anchorCtr="0"/>
          <a:lstStyle/>
          <a:p>
            <a:pPr algn="ctr"/>
            <a:r>
              <a:rPr lang="en-US" sz="1500" dirty="0">
                <a:solidFill>
                  <a:srgbClr val="FFFFFF">
                    <a:alpha val="99000"/>
                  </a:srgbClr>
                </a:solidFill>
              </a:rPr>
              <a:t>Chakra</a:t>
            </a:r>
          </a:p>
        </p:txBody>
      </p:sp>
      <p:sp>
        <p:nvSpPr>
          <p:cNvPr id="29" name="Rectangle 28"/>
          <p:cNvSpPr/>
          <p:nvPr/>
        </p:nvSpPr>
        <p:spPr>
          <a:xfrm>
            <a:off x="5549993" y="3554758"/>
            <a:ext cx="500745" cy="1019699"/>
          </a:xfrm>
          <a:prstGeom prst="rect">
            <a:avLst/>
          </a:prstGeom>
          <a:solidFill>
            <a:schemeClr val="tx1">
              <a:lumMod val="60000"/>
              <a:lumOff val="40000"/>
            </a:schemeClr>
          </a:solidFill>
          <a:ln>
            <a:noFill/>
          </a:ln>
          <a:effectLst/>
        </p:spPr>
        <p:style>
          <a:lnRef idx="3">
            <a:schemeClr val="lt1"/>
          </a:lnRef>
          <a:fillRef idx="1">
            <a:schemeClr val="dk1"/>
          </a:fillRef>
          <a:effectRef idx="1">
            <a:schemeClr val="dk1"/>
          </a:effectRef>
          <a:fontRef idx="minor">
            <a:schemeClr val="lt1"/>
          </a:fontRef>
        </p:style>
        <p:txBody>
          <a:bodyPr vert="vert" lIns="91294" tIns="45647" rIns="91294" bIns="45647" rtlCol="0" anchor="ctr"/>
          <a:lstStyle/>
          <a:p>
            <a:pPr algn="ctr"/>
            <a:r>
              <a:rPr lang="en-US" sz="1500" b="1" dirty="0">
                <a:solidFill>
                  <a:srgbClr val="FFFFFF">
                    <a:alpha val="99000"/>
                  </a:srgbClr>
                </a:solidFill>
              </a:rPr>
              <a:t>Projection</a:t>
            </a:r>
          </a:p>
        </p:txBody>
      </p:sp>
      <p:cxnSp>
        <p:nvCxnSpPr>
          <p:cNvPr id="8" name="Elbow Connector 7"/>
          <p:cNvCxnSpPr>
            <a:stCxn id="25" idx="1"/>
          </p:cNvCxnSpPr>
          <p:nvPr/>
        </p:nvCxnSpPr>
        <p:spPr>
          <a:xfrm rot="10800000" flipV="1">
            <a:off x="3095301" y="1760704"/>
            <a:ext cx="2454694" cy="303909"/>
          </a:xfrm>
          <a:prstGeom prst="bentConnector3">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2" name="Elbow Connector 11"/>
          <p:cNvCxnSpPr>
            <a:stCxn id="27" idx="1"/>
            <a:endCxn id="58" idx="0"/>
          </p:cNvCxnSpPr>
          <p:nvPr/>
        </p:nvCxnSpPr>
        <p:spPr>
          <a:xfrm rot="10800000" flipV="1">
            <a:off x="4445404" y="2927075"/>
            <a:ext cx="1104590" cy="1217467"/>
          </a:xfrm>
          <a:prstGeom prst="bentConnector2">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4" name="Elbow Connector 13"/>
          <p:cNvCxnSpPr>
            <a:stCxn id="58" idx="0"/>
          </p:cNvCxnSpPr>
          <p:nvPr/>
        </p:nvCxnSpPr>
        <p:spPr>
          <a:xfrm rot="16200000" flipV="1">
            <a:off x="3041344" y="2740484"/>
            <a:ext cx="1458011" cy="1350105"/>
          </a:xfrm>
          <a:prstGeom prst="bentConnector2">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6" name="Elbow Connector 15"/>
          <p:cNvCxnSpPr>
            <a:endCxn id="58" idx="0"/>
          </p:cNvCxnSpPr>
          <p:nvPr/>
        </p:nvCxnSpPr>
        <p:spPr>
          <a:xfrm rot="10800000" flipV="1">
            <a:off x="4445402" y="3926666"/>
            <a:ext cx="1104590" cy="217876"/>
          </a:xfrm>
          <a:prstGeom prst="bentConnector2">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8" name="Elbow Connector 17"/>
          <p:cNvCxnSpPr>
            <a:stCxn id="58" idx="0"/>
          </p:cNvCxnSpPr>
          <p:nvPr/>
        </p:nvCxnSpPr>
        <p:spPr>
          <a:xfrm rot="16200000" flipV="1">
            <a:off x="2866368" y="2565506"/>
            <a:ext cx="1807966" cy="1350105"/>
          </a:xfrm>
          <a:prstGeom prst="bentConnector2">
            <a:avLst/>
          </a:prstGeom>
          <a:ln w="25400">
            <a:solidFill>
              <a:srgbClr val="7FBA00">
                <a:alpha val="50000"/>
              </a:srgbClr>
            </a:solidFill>
            <a:tailEnd type="arrow"/>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85337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txBox="1">
            <a:spLocks/>
          </p:cNvSpPr>
          <p:nvPr/>
        </p:nvSpPr>
        <p:spPr>
          <a:xfrm>
            <a:off x="723316" y="1210964"/>
            <a:ext cx="8419494" cy="373948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t>
            </a:r>
            <a:r>
              <a:rPr lang="en-US" sz="1800" dirty="0" err="1">
                <a:solidFill>
                  <a:srgbClr val="2B91AF"/>
                </a:solidFill>
              </a:rPr>
              <a:t>DllImport</a:t>
            </a:r>
            <a:r>
              <a:rPr lang="en-US" sz="1800" dirty="0"/>
              <a:t>(</a:t>
            </a:r>
            <a:r>
              <a:rPr lang="en-US" sz="1800" dirty="0">
                <a:solidFill>
                  <a:srgbClr val="A31515"/>
                </a:solidFill>
              </a:rPr>
              <a:t>"avicap32.dll"</a:t>
            </a:r>
            <a:r>
              <a:rPr lang="en-US" sz="1800" dirty="0"/>
              <a:t>, </a:t>
            </a:r>
            <a:r>
              <a:rPr lang="en-US" sz="1800" dirty="0" err="1"/>
              <a:t>EntryPoint</a:t>
            </a:r>
            <a:r>
              <a:rPr lang="en-US" sz="1800" dirty="0"/>
              <a:t>=</a:t>
            </a:r>
            <a:r>
              <a:rPr lang="en-US" sz="1800" dirty="0">
                <a:solidFill>
                  <a:srgbClr val="A31515"/>
                </a:solidFill>
              </a:rPr>
              <a:t>"</a:t>
            </a:r>
            <a:r>
              <a:rPr lang="en-US" sz="1800" dirty="0" err="1">
                <a:solidFill>
                  <a:srgbClr val="A31515"/>
                </a:solidFill>
              </a:rPr>
              <a:t>capCreateCaptureWindow</a:t>
            </a:r>
            <a:r>
              <a:rPr lang="en-US" sz="1800" dirty="0">
                <a:solidFill>
                  <a:srgbClr val="A31515"/>
                </a:solidFill>
              </a:rPr>
              <a:t>"</a:t>
            </a:r>
            <a:r>
              <a:rPr lang="en-US" sz="1800" dirty="0"/>
              <a:t>)]</a:t>
            </a:r>
            <a:br>
              <a:rPr lang="en-US" sz="1800" dirty="0"/>
            </a:br>
            <a:r>
              <a:rPr lang="en-US" sz="1800" dirty="0">
                <a:solidFill>
                  <a:srgbClr val="0000FF"/>
                </a:solidFill>
              </a:rPr>
              <a:t>static extern </a:t>
            </a:r>
            <a:r>
              <a:rPr lang="en-US" sz="1800" dirty="0" err="1">
                <a:solidFill>
                  <a:srgbClr val="0000FF"/>
                </a:solidFill>
              </a:rPr>
              <a:t>int</a:t>
            </a:r>
            <a:r>
              <a:rPr lang="en-US" sz="1800" dirty="0">
                <a:solidFill>
                  <a:srgbClr val="0000FF"/>
                </a:solidFill>
              </a:rPr>
              <a:t> </a:t>
            </a:r>
            <a:r>
              <a:rPr lang="en-US" sz="1800" dirty="0" err="1"/>
              <a:t>capCreateCaptureWindow</a:t>
            </a:r>
            <a:r>
              <a:rPr lang="en-US" sz="1800" dirty="0"/>
              <a:t>(</a:t>
            </a:r>
            <a:br>
              <a:rPr lang="en-US" sz="1800" dirty="0"/>
            </a:br>
            <a:r>
              <a:rPr lang="en-US" sz="1800" dirty="0"/>
              <a:t>  </a:t>
            </a:r>
            <a:r>
              <a:rPr lang="en-US" sz="1800" dirty="0">
                <a:solidFill>
                  <a:srgbClr val="0000FF"/>
                </a:solidFill>
              </a:rPr>
              <a:t>string</a:t>
            </a:r>
            <a:r>
              <a:rPr lang="en-US" sz="1800" dirty="0"/>
              <a:t> </a:t>
            </a:r>
            <a:r>
              <a:rPr lang="en-US" sz="1800" dirty="0" err="1"/>
              <a:t>lpszWindowName</a:t>
            </a:r>
            <a:r>
              <a:rPr lang="en-US" sz="1800" dirty="0"/>
              <a:t>, </a:t>
            </a:r>
            <a:r>
              <a:rPr lang="en-US" sz="1800" dirty="0" err="1">
                <a:solidFill>
                  <a:srgbClr val="0000FF"/>
                </a:solidFill>
              </a:rPr>
              <a:t>int</a:t>
            </a:r>
            <a:r>
              <a:rPr lang="en-US" sz="1800" dirty="0">
                <a:solidFill>
                  <a:srgbClr val="0000FF"/>
                </a:solidFill>
              </a:rPr>
              <a:t> </a:t>
            </a:r>
            <a:r>
              <a:rPr lang="en-US" sz="1800" dirty="0" err="1"/>
              <a:t>dwStyle</a:t>
            </a:r>
            <a:r>
              <a:rPr lang="en-US" sz="1800" dirty="0"/>
              <a:t>, </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a:t>X, </a:t>
            </a:r>
            <a:r>
              <a:rPr lang="en-US" sz="1800" dirty="0" err="1">
                <a:solidFill>
                  <a:srgbClr val="0000FF"/>
                </a:solidFill>
              </a:rPr>
              <a:t>int</a:t>
            </a:r>
            <a:r>
              <a:rPr lang="en-US" sz="1800" dirty="0">
                <a:solidFill>
                  <a:srgbClr val="0000FF"/>
                </a:solidFill>
              </a:rPr>
              <a:t> </a:t>
            </a:r>
            <a:r>
              <a:rPr lang="en-US" sz="1800" dirty="0"/>
              <a:t>Y, </a:t>
            </a:r>
            <a:r>
              <a:rPr lang="en-US" sz="1800" dirty="0" err="1">
                <a:solidFill>
                  <a:srgbClr val="0000FF"/>
                </a:solidFill>
              </a:rPr>
              <a:t>int</a:t>
            </a:r>
            <a:r>
              <a:rPr lang="en-US" sz="1800" dirty="0">
                <a:solidFill>
                  <a:srgbClr val="0000FF"/>
                </a:solidFill>
              </a:rPr>
              <a:t> </a:t>
            </a:r>
            <a:r>
              <a:rPr lang="en-US" sz="1800" dirty="0" err="1"/>
              <a:t>nWidth</a:t>
            </a:r>
            <a:r>
              <a:rPr lang="en-US" sz="1800" dirty="0"/>
              <a:t>, </a:t>
            </a:r>
            <a:r>
              <a:rPr lang="en-US" sz="1800" dirty="0" err="1">
                <a:solidFill>
                  <a:srgbClr val="0000FF"/>
                </a:solidFill>
              </a:rPr>
              <a:t>int</a:t>
            </a:r>
            <a:r>
              <a:rPr lang="en-US" sz="1800" dirty="0">
                <a:solidFill>
                  <a:srgbClr val="0000FF"/>
                </a:solidFill>
              </a:rPr>
              <a:t> </a:t>
            </a:r>
            <a:r>
              <a:rPr lang="en-US" sz="1800" dirty="0" err="1"/>
              <a:t>nHeight</a:t>
            </a:r>
            <a:r>
              <a:rPr lang="en-US" sz="1800" dirty="0"/>
              <a:t>, </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err="1"/>
              <a:t>hwndParent</a:t>
            </a:r>
            <a:r>
              <a:rPr lang="en-US" sz="1800" dirty="0"/>
              <a:t>, </a:t>
            </a:r>
            <a:r>
              <a:rPr lang="en-US" sz="1800" dirty="0" err="1">
                <a:solidFill>
                  <a:srgbClr val="0000FF"/>
                </a:solidFill>
              </a:rPr>
              <a:t>int</a:t>
            </a:r>
            <a:r>
              <a:rPr lang="en-US" sz="1800" dirty="0">
                <a:solidFill>
                  <a:srgbClr val="0000FF"/>
                </a:solidFill>
              </a:rPr>
              <a:t> </a:t>
            </a:r>
            <a:r>
              <a:rPr lang="en-US" sz="1800" dirty="0" err="1"/>
              <a:t>nID</a:t>
            </a:r>
            <a:r>
              <a:rPr lang="en-US" sz="1800" dirty="0"/>
              <a:t>); </a:t>
            </a:r>
            <a:br>
              <a:rPr lang="en-US" sz="1800" dirty="0"/>
            </a:br>
            <a:r>
              <a:rPr lang="en-US" sz="1800" dirty="0"/>
              <a:t/>
            </a:r>
            <a:br>
              <a:rPr lang="en-US" sz="1800" dirty="0"/>
            </a:br>
            <a:r>
              <a:rPr lang="en-US" sz="1800" dirty="0"/>
              <a:t>[</a:t>
            </a:r>
            <a:r>
              <a:rPr lang="en-US" sz="1800" dirty="0" err="1">
                <a:solidFill>
                  <a:srgbClr val="2B91AF"/>
                </a:solidFill>
              </a:rPr>
              <a:t>DllImport</a:t>
            </a:r>
            <a:r>
              <a:rPr lang="en-US" sz="1800" dirty="0"/>
              <a:t>(</a:t>
            </a:r>
            <a:r>
              <a:rPr lang="en-US" sz="1800" dirty="0">
                <a:solidFill>
                  <a:srgbClr val="A31515"/>
                </a:solidFill>
              </a:rPr>
              <a:t>"avicap32.dll"</a:t>
            </a:r>
            <a:r>
              <a:rPr lang="en-US" sz="1800" dirty="0"/>
              <a:t>)] </a:t>
            </a:r>
            <a:br>
              <a:rPr lang="en-US" sz="1800" dirty="0"/>
            </a:br>
            <a:r>
              <a:rPr lang="en-US" sz="1800" dirty="0">
                <a:solidFill>
                  <a:srgbClr val="0000FF"/>
                </a:solidFill>
              </a:rPr>
              <a:t>static extern </a:t>
            </a:r>
            <a:r>
              <a:rPr lang="en-US" sz="1800" dirty="0" err="1">
                <a:solidFill>
                  <a:srgbClr val="0000FF"/>
                </a:solidFill>
              </a:rPr>
              <a:t>bool</a:t>
            </a:r>
            <a:r>
              <a:rPr lang="en-US" sz="1800" dirty="0">
                <a:solidFill>
                  <a:srgbClr val="0000FF"/>
                </a:solidFill>
              </a:rPr>
              <a:t> </a:t>
            </a:r>
            <a:r>
              <a:rPr lang="en-US" sz="1800" dirty="0" err="1"/>
              <a:t>capGetDriverDescription</a:t>
            </a:r>
            <a:r>
              <a:rPr lang="en-US" sz="1800" dirty="0"/>
              <a:t>(</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err="1"/>
              <a:t>wDriverIndex</a:t>
            </a:r>
            <a:r>
              <a:rPr lang="en-US" sz="1800" dirty="0"/>
              <a:t>,</a:t>
            </a:r>
            <a:br>
              <a:rPr lang="en-US" sz="1800" dirty="0"/>
            </a:br>
            <a:r>
              <a:rPr lang="en-US" sz="1800" dirty="0"/>
              <a:t>  [</a:t>
            </a:r>
            <a:r>
              <a:rPr lang="en-US" sz="1800" dirty="0" err="1">
                <a:solidFill>
                  <a:srgbClr val="2B91AF"/>
                </a:solidFill>
              </a:rPr>
              <a:t>MarshalAs</a:t>
            </a:r>
            <a:r>
              <a:rPr lang="en-US" sz="1800" dirty="0"/>
              <a:t>(</a:t>
            </a:r>
            <a:r>
              <a:rPr lang="en-US" sz="1800" dirty="0" err="1">
                <a:solidFill>
                  <a:srgbClr val="2B91AF"/>
                </a:solidFill>
              </a:rPr>
              <a:t>UnmanagedType</a:t>
            </a:r>
            <a:r>
              <a:rPr lang="en-US" sz="1800" dirty="0" err="1"/>
              <a:t>.LPTStr</a:t>
            </a:r>
            <a:r>
              <a:rPr lang="en-US" sz="1800" dirty="0"/>
              <a:t>)] </a:t>
            </a:r>
            <a:r>
              <a:rPr lang="en-US" sz="1800" dirty="0">
                <a:solidFill>
                  <a:srgbClr val="0000FF"/>
                </a:solidFill>
              </a:rPr>
              <a:t>ref string </a:t>
            </a:r>
            <a:r>
              <a:rPr lang="en-US" sz="1800" dirty="0" err="1"/>
              <a:t>lpszName</a:t>
            </a:r>
            <a:r>
              <a:rPr lang="en-US" sz="1800" dirty="0"/>
              <a:t>, </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err="1"/>
              <a:t>cbName</a:t>
            </a:r>
            <a:r>
              <a:rPr lang="en-US" sz="1800" dirty="0"/>
              <a:t>, </a:t>
            </a:r>
            <a:br>
              <a:rPr lang="en-US" sz="1800" dirty="0"/>
            </a:br>
            <a:r>
              <a:rPr lang="en-US" sz="1800" dirty="0"/>
              <a:t>  [</a:t>
            </a:r>
            <a:r>
              <a:rPr lang="en-US" sz="1800" dirty="0" err="1">
                <a:solidFill>
                  <a:srgbClr val="2B91AF"/>
                </a:solidFill>
              </a:rPr>
              <a:t>MarshalAs</a:t>
            </a:r>
            <a:r>
              <a:rPr lang="en-US" sz="1800" dirty="0"/>
              <a:t>(</a:t>
            </a:r>
            <a:r>
              <a:rPr lang="en-US" sz="1800" dirty="0" err="1">
                <a:solidFill>
                  <a:srgbClr val="2B91AF"/>
                </a:solidFill>
              </a:rPr>
              <a:t>UnmanagedType</a:t>
            </a:r>
            <a:r>
              <a:rPr lang="en-US" sz="1800" dirty="0" err="1"/>
              <a:t>.LPTStr</a:t>
            </a:r>
            <a:r>
              <a:rPr lang="en-US" sz="1800" dirty="0"/>
              <a:t>)] </a:t>
            </a:r>
            <a:r>
              <a:rPr lang="en-US" sz="1800" dirty="0">
                <a:solidFill>
                  <a:srgbClr val="0000FF"/>
                </a:solidFill>
              </a:rPr>
              <a:t>ref string </a:t>
            </a:r>
            <a:r>
              <a:rPr lang="en-US" sz="1800" dirty="0" err="1"/>
              <a:t>lpszVer</a:t>
            </a:r>
            <a:r>
              <a:rPr lang="en-US" sz="1800" dirty="0"/>
              <a:t>, </a:t>
            </a:r>
            <a:br>
              <a:rPr lang="en-US" sz="1800" dirty="0"/>
            </a:br>
            <a:r>
              <a:rPr lang="en-US" sz="1800" dirty="0"/>
              <a:t>  </a:t>
            </a:r>
            <a:r>
              <a:rPr lang="en-US" sz="1800" dirty="0" err="1">
                <a:solidFill>
                  <a:srgbClr val="0000FF"/>
                </a:solidFill>
              </a:rPr>
              <a:t>int</a:t>
            </a:r>
            <a:r>
              <a:rPr lang="en-US" sz="1800" dirty="0">
                <a:solidFill>
                  <a:srgbClr val="0000FF"/>
                </a:solidFill>
              </a:rPr>
              <a:t> </a:t>
            </a:r>
            <a:r>
              <a:rPr lang="en-US" sz="1800" dirty="0" err="1"/>
              <a:t>cbVer</a:t>
            </a:r>
            <a:r>
              <a:rPr lang="en-US" sz="1800" dirty="0"/>
              <a:t>); </a:t>
            </a:r>
            <a:br>
              <a:rPr lang="en-US" sz="1800" dirty="0"/>
            </a:br>
            <a:r>
              <a:rPr lang="en-US" sz="1800" dirty="0"/>
              <a:t/>
            </a:r>
            <a:br>
              <a:rPr lang="en-US" sz="1800" dirty="0"/>
            </a:br>
            <a:r>
              <a:rPr lang="en-US" sz="1800" dirty="0">
                <a:solidFill>
                  <a:srgbClr val="008000"/>
                </a:solidFill>
              </a:rPr>
              <a:t>// more and more of the same</a:t>
            </a:r>
          </a:p>
        </p:txBody>
      </p:sp>
      <p:sp>
        <p:nvSpPr>
          <p:cNvPr id="5" name="Title 4"/>
          <p:cNvSpPr>
            <a:spLocks noGrp="1"/>
          </p:cNvSpPr>
          <p:nvPr>
            <p:ph type="title"/>
          </p:nvPr>
        </p:nvSpPr>
        <p:spPr/>
        <p:txBody>
          <a:bodyPr>
            <a:normAutofit fontScale="90000"/>
          </a:bodyPr>
          <a:lstStyle/>
          <a:p>
            <a:r>
              <a:rPr lang="en-US" dirty="0" smtClean="0"/>
              <a:t>The C# code you have to write today…</a:t>
            </a:r>
            <a:endParaRPr lang="en-US" dirty="0"/>
          </a:p>
        </p:txBody>
      </p:sp>
      <p:sp>
        <p:nvSpPr>
          <p:cNvPr id="14" name="Rectangle 13"/>
          <p:cNvSpPr/>
          <p:nvPr/>
        </p:nvSpPr>
        <p:spPr bwMode="auto">
          <a:xfrm>
            <a:off x="696148" y="1204019"/>
            <a:ext cx="8162102" cy="287072"/>
          </a:xfrm>
          <a:prstGeom prst="rect">
            <a:avLst/>
          </a:prstGeom>
          <a:noFill/>
          <a:ln w="28575">
            <a:solidFill>
              <a:srgbClr val="EF44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8" name="Rectangle 17"/>
          <p:cNvSpPr/>
          <p:nvPr/>
        </p:nvSpPr>
        <p:spPr bwMode="auto">
          <a:xfrm>
            <a:off x="720933" y="2675846"/>
            <a:ext cx="3451017" cy="287072"/>
          </a:xfrm>
          <a:prstGeom prst="rect">
            <a:avLst/>
          </a:prstGeom>
          <a:noFill/>
          <a:ln w="28575">
            <a:solidFill>
              <a:srgbClr val="EF44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9" name="Rectangle 18"/>
          <p:cNvSpPr/>
          <p:nvPr/>
        </p:nvSpPr>
        <p:spPr bwMode="auto">
          <a:xfrm>
            <a:off x="971550" y="3429001"/>
            <a:ext cx="4171950" cy="287072"/>
          </a:xfrm>
          <a:prstGeom prst="rect">
            <a:avLst/>
          </a:prstGeom>
          <a:noFill/>
          <a:ln w="28575">
            <a:solidFill>
              <a:srgbClr val="EF44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1" name="Rectangle 20"/>
          <p:cNvSpPr/>
          <p:nvPr/>
        </p:nvSpPr>
        <p:spPr bwMode="auto">
          <a:xfrm>
            <a:off x="971550" y="3906984"/>
            <a:ext cx="4171950" cy="287072"/>
          </a:xfrm>
          <a:prstGeom prst="rect">
            <a:avLst/>
          </a:prstGeom>
          <a:noFill/>
          <a:ln w="28575">
            <a:solidFill>
              <a:srgbClr val="EF44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110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The C# code you </a:t>
            </a:r>
            <a:r>
              <a:rPr lang="en-US" dirty="0" smtClean="0"/>
              <a:t>get to write </a:t>
            </a:r>
            <a:r>
              <a:rPr lang="en-US" dirty="0"/>
              <a:t>on Windows 8</a:t>
            </a:r>
          </a:p>
        </p:txBody>
      </p:sp>
      <p:sp>
        <p:nvSpPr>
          <p:cNvPr id="7" name="Text Placeholder 5"/>
          <p:cNvSpPr txBox="1">
            <a:spLocks/>
          </p:cNvSpPr>
          <p:nvPr/>
        </p:nvSpPr>
        <p:spPr>
          <a:xfrm>
            <a:off x="728663" y="1202532"/>
            <a:ext cx="8414147" cy="335168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00FF"/>
                </a:solidFill>
                <a:ea typeface="Calibri"/>
              </a:rPr>
              <a:t>using </a:t>
            </a:r>
            <a:r>
              <a:rPr lang="en-US" sz="1800" dirty="0" err="1">
                <a:solidFill>
                  <a:srgbClr val="232323"/>
                </a:solidFill>
                <a:ea typeface="Calibri"/>
              </a:rPr>
              <a:t>Windows.Media.Capture</a:t>
            </a:r>
            <a:r>
              <a:rPr lang="en-US" sz="1800" dirty="0">
                <a:solidFill>
                  <a:srgbClr val="232323"/>
                </a:solidFill>
                <a:ea typeface="Calibri"/>
              </a:rPr>
              <a:t>;</a:t>
            </a:r>
            <a:r>
              <a:rPr lang="en-US" sz="1800" dirty="0">
                <a:solidFill>
                  <a:srgbClr val="0000FF"/>
                </a:solidFill>
                <a:ea typeface="Calibri"/>
              </a:rPr>
              <a:t/>
            </a:r>
            <a:br>
              <a:rPr lang="en-US" sz="1800" dirty="0">
                <a:solidFill>
                  <a:srgbClr val="0000FF"/>
                </a:solidFill>
                <a:ea typeface="Calibri"/>
              </a:rPr>
            </a:br>
            <a:r>
              <a:rPr lang="en-US" sz="1800" dirty="0">
                <a:solidFill>
                  <a:srgbClr val="0000FF"/>
                </a:solidFill>
                <a:ea typeface="Calibri"/>
              </a:rPr>
              <a:t/>
            </a:r>
            <a:br>
              <a:rPr lang="en-US" sz="1800" dirty="0">
                <a:solidFill>
                  <a:srgbClr val="0000FF"/>
                </a:solidFill>
                <a:ea typeface="Calibri"/>
              </a:rPr>
            </a:br>
            <a:r>
              <a:rPr lang="en-US" sz="1800" dirty="0" err="1">
                <a:solidFill>
                  <a:srgbClr val="0000FF"/>
                </a:solidFill>
                <a:ea typeface="Calibri"/>
              </a:rPr>
              <a:t>var</a:t>
            </a:r>
            <a:r>
              <a:rPr lang="en-US" sz="1800" dirty="0">
                <a:solidFill>
                  <a:srgbClr val="0000FF"/>
                </a:solidFill>
                <a:ea typeface="Calibri"/>
              </a:rPr>
              <a:t> </a:t>
            </a:r>
            <a:r>
              <a:rPr lang="en-US" sz="1800" dirty="0" err="1">
                <a:ea typeface="Calibri"/>
              </a:rPr>
              <a:t>ui</a:t>
            </a:r>
            <a:r>
              <a:rPr lang="en-US" sz="1800" dirty="0">
                <a:ea typeface="Calibri"/>
              </a:rPr>
              <a:t> = </a:t>
            </a:r>
            <a:r>
              <a:rPr lang="en-US" sz="1800" dirty="0">
                <a:solidFill>
                  <a:srgbClr val="0000FF"/>
                </a:solidFill>
                <a:ea typeface="Calibri"/>
              </a:rPr>
              <a:t>new</a:t>
            </a:r>
            <a:r>
              <a:rPr lang="en-US" sz="1800" dirty="0">
                <a:ea typeface="Calibri"/>
              </a:rPr>
              <a:t> </a:t>
            </a:r>
            <a:r>
              <a:rPr lang="en-US" sz="1800" dirty="0" err="1">
                <a:solidFill>
                  <a:srgbClr val="2B91AF"/>
                </a:solidFill>
                <a:ea typeface="Calibri"/>
              </a:rPr>
              <a:t>CameraCaptureUI</a:t>
            </a:r>
            <a:r>
              <a:rPr lang="en-US" sz="1800" dirty="0">
                <a:ea typeface="Calibri"/>
              </a:rPr>
              <a:t>();</a:t>
            </a:r>
            <a:br>
              <a:rPr lang="en-US" sz="1800" dirty="0">
                <a:ea typeface="Calibri"/>
              </a:rPr>
            </a:br>
            <a:r>
              <a:rPr lang="en-US" sz="1800" dirty="0" err="1">
                <a:ea typeface="Calibri"/>
              </a:rPr>
              <a:t>ui.PhotoSettings.CroppedAspectRatio</a:t>
            </a:r>
            <a:r>
              <a:rPr lang="en-US" sz="1800" dirty="0">
                <a:ea typeface="Calibri"/>
              </a:rPr>
              <a:t> = </a:t>
            </a:r>
            <a:r>
              <a:rPr lang="en-US" sz="1800" dirty="0">
                <a:solidFill>
                  <a:srgbClr val="0000FF"/>
                </a:solidFill>
                <a:ea typeface="Calibri"/>
              </a:rPr>
              <a:t>new</a:t>
            </a:r>
            <a:r>
              <a:rPr lang="en-US" sz="1800" dirty="0">
                <a:ea typeface="Calibri"/>
              </a:rPr>
              <a:t> </a:t>
            </a:r>
            <a:r>
              <a:rPr lang="en-US" sz="1800" dirty="0">
                <a:solidFill>
                  <a:srgbClr val="2B91AF"/>
                </a:solidFill>
                <a:ea typeface="Calibri"/>
              </a:rPr>
              <a:t>Size</a:t>
            </a:r>
            <a:r>
              <a:rPr lang="en-US" sz="1800" dirty="0">
                <a:ea typeface="Calibri"/>
              </a:rPr>
              <a:t>(4, 3);</a:t>
            </a:r>
            <a:br>
              <a:rPr lang="en-US" sz="1800" dirty="0">
                <a:ea typeface="Calibri"/>
              </a:rPr>
            </a:br>
            <a:r>
              <a:rPr lang="en-US" sz="1800" dirty="0">
                <a:ea typeface="Calibri"/>
              </a:rPr>
              <a:t/>
            </a:r>
            <a:br>
              <a:rPr lang="en-US" sz="1800" dirty="0">
                <a:ea typeface="Calibri"/>
              </a:rPr>
            </a:br>
            <a:r>
              <a:rPr lang="en-US" sz="1800" dirty="0" err="1">
                <a:solidFill>
                  <a:srgbClr val="0000FF"/>
                </a:solidFill>
                <a:ea typeface="Calibri"/>
              </a:rPr>
              <a:t>var</a:t>
            </a:r>
            <a:r>
              <a:rPr lang="en-US" sz="1800" dirty="0">
                <a:ea typeface="Calibri"/>
              </a:rPr>
              <a:t> file = </a:t>
            </a:r>
            <a:r>
              <a:rPr lang="en-US" sz="1800" dirty="0">
                <a:solidFill>
                  <a:srgbClr val="0000FF"/>
                </a:solidFill>
                <a:ea typeface="Calibri"/>
              </a:rPr>
              <a:t>await</a:t>
            </a:r>
            <a:r>
              <a:rPr lang="en-US" sz="1800" dirty="0">
                <a:ea typeface="Calibri"/>
              </a:rPr>
              <a:t> </a:t>
            </a:r>
            <a:r>
              <a:rPr lang="en-US" sz="1800" dirty="0" err="1">
                <a:ea typeface="Calibri"/>
              </a:rPr>
              <a:t>ui.CaptureFileAsync</a:t>
            </a:r>
            <a:r>
              <a:rPr lang="en-US" sz="1800" dirty="0">
                <a:ea typeface="Calibri"/>
              </a:rPr>
              <a:t>(</a:t>
            </a:r>
            <a:r>
              <a:rPr lang="en-US" sz="1800" dirty="0" err="1">
                <a:solidFill>
                  <a:srgbClr val="2B91AF"/>
                </a:solidFill>
                <a:ea typeface="Calibri"/>
              </a:rPr>
              <a:t>CameraCaptureUIMode</a:t>
            </a:r>
            <a:r>
              <a:rPr lang="en-US" sz="1800" dirty="0" err="1">
                <a:ea typeface="Calibri"/>
              </a:rPr>
              <a:t>.Photo</a:t>
            </a:r>
            <a:r>
              <a:rPr lang="en-US" sz="1800" dirty="0">
                <a:ea typeface="Calibri"/>
              </a:rPr>
              <a:t>);</a:t>
            </a:r>
            <a:br>
              <a:rPr lang="en-US" sz="1800" dirty="0">
                <a:ea typeface="Calibri"/>
              </a:rPr>
            </a:br>
            <a:r>
              <a:rPr lang="en-US" sz="1800" dirty="0">
                <a:ea typeface="Calibri"/>
              </a:rPr>
              <a:t/>
            </a:r>
            <a:br>
              <a:rPr lang="en-US" sz="1800" dirty="0">
                <a:ea typeface="Calibri"/>
              </a:rPr>
            </a:br>
            <a:r>
              <a:rPr lang="en-US" sz="1800" dirty="0">
                <a:solidFill>
                  <a:srgbClr val="0000FF"/>
                </a:solidFill>
                <a:ea typeface="Calibri"/>
              </a:rPr>
              <a:t>if</a:t>
            </a:r>
            <a:r>
              <a:rPr lang="en-US" sz="1800" dirty="0">
                <a:ea typeface="Calibri"/>
              </a:rPr>
              <a:t> (file != null) </a:t>
            </a:r>
            <a:br>
              <a:rPr lang="en-US" sz="1800" dirty="0">
                <a:ea typeface="Calibri"/>
              </a:rPr>
            </a:br>
            <a:r>
              <a:rPr lang="en-US" sz="1800" dirty="0">
                <a:ea typeface="Calibri"/>
              </a:rPr>
              <a:t>{</a:t>
            </a:r>
            <a:br>
              <a:rPr lang="en-US" sz="1800" dirty="0">
                <a:ea typeface="Calibri"/>
              </a:rPr>
            </a:br>
            <a:r>
              <a:rPr lang="en-US" sz="1800" dirty="0">
                <a:ea typeface="Calibri"/>
              </a:rPr>
              <a:t>    </a:t>
            </a:r>
            <a:r>
              <a:rPr lang="en-US" sz="1800" dirty="0" err="1">
                <a:solidFill>
                  <a:srgbClr val="0000FF"/>
                </a:solidFill>
                <a:ea typeface="Calibri"/>
              </a:rPr>
              <a:t>var</a:t>
            </a:r>
            <a:r>
              <a:rPr lang="en-US" sz="1800" dirty="0">
                <a:ea typeface="Calibri"/>
              </a:rPr>
              <a:t> bitmap = </a:t>
            </a:r>
            <a:r>
              <a:rPr lang="en-US" sz="1800" dirty="0">
                <a:solidFill>
                  <a:srgbClr val="0000FF"/>
                </a:solidFill>
                <a:ea typeface="Calibri"/>
              </a:rPr>
              <a:t>new</a:t>
            </a:r>
            <a:r>
              <a:rPr lang="en-US" sz="1800" dirty="0">
                <a:ea typeface="Calibri"/>
              </a:rPr>
              <a:t> </a:t>
            </a:r>
            <a:r>
              <a:rPr lang="en-US" sz="1800" dirty="0" err="1">
                <a:solidFill>
                  <a:srgbClr val="2B91AF"/>
                </a:solidFill>
                <a:ea typeface="Calibri"/>
              </a:rPr>
              <a:t>BitmapImage</a:t>
            </a:r>
            <a:r>
              <a:rPr lang="en-US" sz="1800" dirty="0">
                <a:ea typeface="Calibri"/>
              </a:rPr>
              <a:t>() ;</a:t>
            </a:r>
          </a:p>
          <a:p>
            <a:r>
              <a:rPr lang="en-US" sz="1800" dirty="0">
                <a:ea typeface="Calibri"/>
              </a:rPr>
              <a:t>    </a:t>
            </a:r>
            <a:r>
              <a:rPr lang="en-US" sz="1800" dirty="0" err="1">
                <a:ea typeface="Calibri"/>
              </a:rPr>
              <a:t>bitmap.SetSource</a:t>
            </a:r>
            <a:r>
              <a:rPr lang="en-US" sz="1800" dirty="0">
                <a:ea typeface="Calibri"/>
              </a:rPr>
              <a:t>(</a:t>
            </a:r>
            <a:r>
              <a:rPr lang="en-US" sz="1800" dirty="0">
                <a:solidFill>
                  <a:srgbClr val="0000FF"/>
                </a:solidFill>
                <a:ea typeface="Calibri"/>
              </a:rPr>
              <a:t>await</a:t>
            </a:r>
            <a:r>
              <a:rPr lang="en-US" sz="1800" dirty="0">
                <a:ea typeface="Calibri"/>
              </a:rPr>
              <a:t> </a:t>
            </a:r>
            <a:r>
              <a:rPr lang="en-US" sz="1800" dirty="0" err="1">
                <a:ea typeface="Calibri"/>
              </a:rPr>
              <a:t>file.OpenAsync</a:t>
            </a:r>
            <a:r>
              <a:rPr lang="en-US" sz="1800" dirty="0">
                <a:ea typeface="Calibri"/>
              </a:rPr>
              <a:t>(</a:t>
            </a:r>
            <a:r>
              <a:rPr lang="en-US" sz="1800" dirty="0" err="1">
                <a:solidFill>
                  <a:srgbClr val="2B91AF"/>
                </a:solidFill>
                <a:ea typeface="Calibri"/>
              </a:rPr>
              <a:t>FileAccessMode</a:t>
            </a:r>
            <a:r>
              <a:rPr lang="en-US" sz="1800" dirty="0" err="1">
                <a:ea typeface="Calibri"/>
              </a:rPr>
              <a:t>.Read</a:t>
            </a:r>
            <a:r>
              <a:rPr lang="en-US" sz="1800" dirty="0">
                <a:ea typeface="Calibri"/>
              </a:rPr>
              <a:t>));</a:t>
            </a:r>
          </a:p>
          <a:p>
            <a:r>
              <a:rPr lang="en-US" sz="1800" dirty="0">
                <a:ea typeface="Calibri"/>
              </a:rPr>
              <a:t>    </a:t>
            </a:r>
            <a:r>
              <a:rPr lang="en-US" sz="1800" dirty="0" err="1">
                <a:ea typeface="Calibri"/>
              </a:rPr>
              <a:t>Photo.Source</a:t>
            </a:r>
            <a:r>
              <a:rPr lang="en-US" sz="1800" dirty="0">
                <a:ea typeface="Calibri"/>
              </a:rPr>
              <a:t> = bitmap;</a:t>
            </a:r>
            <a:br>
              <a:rPr lang="en-US" sz="1800" dirty="0">
                <a:ea typeface="Calibri"/>
              </a:rPr>
            </a:br>
            <a:r>
              <a:rPr lang="en-US" sz="1800" dirty="0">
                <a:ea typeface="Calibri"/>
              </a:rPr>
              <a:t>}</a:t>
            </a:r>
          </a:p>
        </p:txBody>
      </p:sp>
      <p:sp>
        <p:nvSpPr>
          <p:cNvPr id="4" name="Rectangle 3"/>
          <p:cNvSpPr/>
          <p:nvPr/>
        </p:nvSpPr>
        <p:spPr bwMode="auto">
          <a:xfrm>
            <a:off x="653576" y="1144415"/>
            <a:ext cx="3689825" cy="335756"/>
          </a:xfrm>
          <a:prstGeom prst="rect">
            <a:avLst/>
          </a:prstGeom>
          <a:noFill/>
          <a:ln w="28575">
            <a:solidFill>
              <a:srgbClr val="59CC0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0889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Flexibility of the Windows experience</a:t>
            </a:r>
          </a:p>
        </p:txBody>
      </p:sp>
      <p:sp>
        <p:nvSpPr>
          <p:cNvPr id="4" name="Rectangle 3"/>
          <p:cNvSpPr/>
          <p:nvPr/>
        </p:nvSpPr>
        <p:spPr bwMode="auto">
          <a:xfrm>
            <a:off x="6024431" y="2490061"/>
            <a:ext cx="2743200" cy="208832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1350" spc="-75"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367277" y="2490061"/>
            <a:ext cx="2743200" cy="2088323"/>
          </a:xfrm>
          <a:prstGeom prst="rect">
            <a:avLst/>
          </a:prstGeom>
          <a:solidFill>
            <a:srgbClr val="FFA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1350" spc="-75"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367791" y="1601182"/>
            <a:ext cx="8398105" cy="800905"/>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r>
              <a:rPr lang="en-US" sz="3000" dirty="0">
                <a:solidFill>
                  <a:schemeClr val="bg1"/>
                </a:solidFill>
                <a:latin typeface="+mj-lt"/>
              </a:rPr>
              <a:t>Maximum reach to your users across platforms</a:t>
            </a:r>
          </a:p>
        </p:txBody>
      </p:sp>
      <p:sp>
        <p:nvSpPr>
          <p:cNvPr id="7" name="Rectangle 6"/>
          <p:cNvSpPr/>
          <p:nvPr/>
        </p:nvSpPr>
        <p:spPr bwMode="auto">
          <a:xfrm>
            <a:off x="3195854" y="2490061"/>
            <a:ext cx="2743200" cy="2088323"/>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1350" spc="-75"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 name="Text Placeholder 3"/>
          <p:cNvSpPr txBox="1">
            <a:spLocks/>
          </p:cNvSpPr>
          <p:nvPr/>
        </p:nvSpPr>
        <p:spPr>
          <a:xfrm>
            <a:off x="3253430" y="3111385"/>
            <a:ext cx="2728824" cy="648639"/>
          </a:xfrm>
          <a:prstGeom prst="rect">
            <a:avLst/>
          </a:prstGeom>
        </p:spPr>
        <p:txBody>
          <a:bodyPr vert="horz" lIns="68580" tIns="0" rIns="0" bIns="0" rtlCol="0">
            <a:no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a:solidFill>
                  <a:schemeClr val="bg1"/>
                </a:solidFill>
              </a:rPr>
              <a:t>Websites</a:t>
            </a:r>
          </a:p>
          <a:p>
            <a:pPr marL="0" indent="0">
              <a:buNone/>
            </a:pPr>
            <a:r>
              <a:rPr lang="en-US" sz="1500" spc="0" dirty="0">
                <a:solidFill>
                  <a:schemeClr val="bg1"/>
                </a:solidFill>
                <a:latin typeface="+mj-lt"/>
              </a:rPr>
              <a:t>Broad reach across </a:t>
            </a:r>
            <a:r>
              <a:rPr lang="en-US" sz="1500" spc="0" dirty="0" err="1">
                <a:solidFill>
                  <a:schemeClr val="bg1"/>
                </a:solidFill>
                <a:latin typeface="+mj-lt"/>
              </a:rPr>
              <a:t>OSes</a:t>
            </a:r>
            <a:endParaRPr lang="en-US" sz="1500" spc="0" dirty="0">
              <a:solidFill>
                <a:schemeClr val="bg1"/>
              </a:solidFill>
              <a:latin typeface="+mj-lt"/>
            </a:endParaRPr>
          </a:p>
        </p:txBody>
      </p:sp>
      <p:sp>
        <p:nvSpPr>
          <p:cNvPr id="10" name="Text Placeholder 3"/>
          <p:cNvSpPr txBox="1">
            <a:spLocks/>
          </p:cNvSpPr>
          <p:nvPr/>
        </p:nvSpPr>
        <p:spPr>
          <a:xfrm>
            <a:off x="6064194" y="3072180"/>
            <a:ext cx="2728824" cy="820362"/>
          </a:xfrm>
          <a:prstGeom prst="rect">
            <a:avLst/>
          </a:prstGeom>
        </p:spPr>
        <p:txBody>
          <a:bodyPr vert="horz" wrap="square" lIns="68580" tIns="67192" rIns="107507" bIns="0" rtlCol="0">
            <a:spAutoFit/>
          </a:bodyPr>
          <a:lstStyle>
            <a:lvl1pPr marL="281461" marR="0" indent="-281461" algn="l" defTabSz="913859" rtl="0" eaLnBrk="1" fontAlgn="auto" latinLnBrk="0" hangingPunct="1">
              <a:lnSpc>
                <a:spcPct val="90000"/>
              </a:lnSpc>
              <a:spcBef>
                <a:spcPts val="1200"/>
              </a:spcBef>
              <a:spcAft>
                <a:spcPts val="0"/>
              </a:spcAft>
              <a:buClr>
                <a:schemeClr val="tx1"/>
              </a:buClr>
              <a:buSzPct val="90000"/>
              <a:buFont typeface="Arial" pitchFamily="34" charset="0"/>
              <a:buChar char="•"/>
              <a:tabLst/>
              <a:defRPr sz="3500" kern="1200" spc="0" baseline="0">
                <a:gradFill>
                  <a:gsLst>
                    <a:gs pos="1250">
                      <a:schemeClr val="tx1">
                        <a:lumMod val="65000"/>
                        <a:lumOff val="35000"/>
                      </a:schemeClr>
                    </a:gs>
                    <a:gs pos="99000">
                      <a:schemeClr val="tx1">
                        <a:lumMod val="65000"/>
                        <a:lumOff val="35000"/>
                      </a:schemeClr>
                    </a:gs>
                  </a:gsLst>
                  <a:lin ang="5400000" scaled="0"/>
                </a:gradFill>
                <a:latin typeface="+mj-lt"/>
                <a:ea typeface="+mn-ea"/>
                <a:cs typeface="+mn-cs"/>
              </a:defRPr>
            </a:lvl1pPr>
            <a:lvl2pPr marL="520303" marR="0" indent="-228427" algn="l" defTabSz="91385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2pPr>
            <a:lvl3pPr marL="685278" marR="0" indent="-164975" algn="l" defTabSz="91385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3pPr>
            <a:lvl4pPr marL="862941" marR="0" indent="-177665" algn="l" defTabSz="91385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4pPr>
            <a:lvl5pPr marL="1027915" marR="0" indent="-164975" algn="l" defTabSz="91385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lumMod val="65000"/>
                        <a:lumOff val="35000"/>
                      </a:schemeClr>
                    </a:gs>
                    <a:gs pos="99000">
                      <a:schemeClr val="tx1">
                        <a:lumMod val="65000"/>
                        <a:lumOff val="35000"/>
                      </a:schemeClr>
                    </a:gs>
                  </a:gsLst>
                  <a:lin ang="5400000" scaled="0"/>
                </a:gradFill>
                <a:latin typeface="+mn-lt"/>
                <a:ea typeface="+mn-ea"/>
                <a:cs typeface="+mn-cs"/>
              </a:defRPr>
            </a:lvl5pPr>
            <a:lvl6pPr marL="2513112" indent="-228465" algn="l" defTabSz="9138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42" indent="-228465" algn="l" defTabSz="9138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971" indent="-228465" algn="l" defTabSz="9138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04" indent="-228465" algn="l" defTabSz="91385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spc="-70" dirty="0">
                <a:solidFill>
                  <a:schemeClr val="bg1"/>
                </a:solidFill>
                <a:latin typeface="+mn-lt"/>
              </a:rPr>
              <a:t>Desktop apps</a:t>
            </a:r>
          </a:p>
          <a:p>
            <a:pPr marL="0" indent="0" defTabSz="914363">
              <a:spcBef>
                <a:spcPct val="20000"/>
              </a:spcBef>
              <a:buClrTx/>
              <a:buNone/>
            </a:pPr>
            <a:r>
              <a:rPr lang="en-US" sz="1500" dirty="0">
                <a:solidFill>
                  <a:schemeClr val="bg1"/>
                </a:solidFill>
              </a:rPr>
              <a:t>Keep software </a:t>
            </a:r>
            <a:br>
              <a:rPr lang="en-US" sz="1500" dirty="0">
                <a:solidFill>
                  <a:schemeClr val="bg1"/>
                </a:solidFill>
              </a:rPr>
            </a:br>
            <a:r>
              <a:rPr lang="en-US" sz="1500" dirty="0">
                <a:solidFill>
                  <a:schemeClr val="bg1"/>
                </a:solidFill>
              </a:rPr>
              <a:t>investments already made</a:t>
            </a:r>
          </a:p>
        </p:txBody>
      </p:sp>
      <p:sp>
        <p:nvSpPr>
          <p:cNvPr id="8" name="Text Placeholder 2"/>
          <p:cNvSpPr>
            <a:spLocks noGrp="1"/>
          </p:cNvSpPr>
          <p:nvPr>
            <p:ph type="body" sz="quarter" idx="4294967295"/>
          </p:nvPr>
        </p:nvSpPr>
        <p:spPr>
          <a:xfrm>
            <a:off x="414902" y="3111385"/>
            <a:ext cx="2647950" cy="1179512"/>
          </a:xfrm>
        </p:spPr>
        <p:txBody>
          <a:bodyPr vert="horz" lIns="68580" tIns="0" rIns="0" bIns="0" rtlCol="0">
            <a:noAutofit/>
          </a:bodyPr>
          <a:lstStyle/>
          <a:p>
            <a:pPr marL="0" indent="0">
              <a:buNone/>
            </a:pPr>
            <a:r>
              <a:rPr lang="en-US" sz="2100" spc="-70" dirty="0">
                <a:solidFill>
                  <a:schemeClr val="bg1"/>
                </a:solidFill>
                <a:latin typeface="+mn-lt"/>
              </a:rPr>
              <a:t>Native apps</a:t>
            </a:r>
          </a:p>
          <a:p>
            <a:pPr marL="0" indent="0">
              <a:buNone/>
            </a:pPr>
            <a:r>
              <a:rPr lang="en-US" sz="1500" dirty="0">
                <a:solidFill>
                  <a:schemeClr val="bg1"/>
                </a:solidFill>
              </a:rPr>
              <a:t>Build for new, mobile scenarios</a:t>
            </a:r>
          </a:p>
          <a:p>
            <a:pPr marL="0" indent="0">
              <a:buNone/>
            </a:pPr>
            <a:r>
              <a:rPr lang="en-US" sz="1500" dirty="0">
                <a:solidFill>
                  <a:schemeClr val="bg1"/>
                </a:solidFill>
              </a:rPr>
              <a:t>Leverage search, share and new capabilities</a:t>
            </a:r>
          </a:p>
        </p:txBody>
      </p:sp>
    </p:spTree>
    <p:extLst>
      <p:ext uri="{BB962C8B-B14F-4D97-AF65-F5344CB8AC3E}">
        <p14:creationId xmlns:p14="http://schemas.microsoft.com/office/powerpoint/2010/main" val="32270004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047750"/>
            <a:ext cx="8740142" cy="2895600"/>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pPr algn="l"/>
            <a:r>
              <a:rPr lang="en-US" sz="5300" dirty="0" smtClean="0">
                <a:solidFill>
                  <a:srgbClr val="2C75A2"/>
                </a:solidFill>
                <a:latin typeface="Segoe UI Light" pitchFamily="34" charset="0"/>
              </a:rPr>
              <a:t>Demo</a:t>
            </a:r>
          </a:p>
          <a:p>
            <a:pPr algn="l"/>
            <a:r>
              <a:rPr lang="en-US" sz="5300" dirty="0" smtClean="0">
                <a:solidFill>
                  <a:srgbClr val="2C75A2"/>
                </a:solidFill>
                <a:latin typeface="Segoe UI Light" pitchFamily="34" charset="0"/>
              </a:rPr>
              <a:t>Build a Windows Store App</a:t>
            </a:r>
            <a:endParaRPr lang="en-US" sz="53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smtClean="0">
              <a:solidFill>
                <a:srgbClr val="2C75A2"/>
              </a:solidFill>
              <a:latin typeface="Segoe" pitchFamily="34" charset="0"/>
            </a:endParaRPr>
          </a:p>
          <a:p>
            <a:pPr algn="l"/>
            <a:r>
              <a:rPr lang="en-US" sz="2400" dirty="0" smtClean="0">
                <a:solidFill>
                  <a:srgbClr val="2C75A2"/>
                </a:solidFill>
                <a:latin typeface="Segoe" pitchFamily="34" charset="0"/>
              </a:rPr>
              <a:t>Name</a:t>
            </a:r>
            <a:endParaRPr lang="en-US" sz="2400" dirty="0">
              <a:solidFill>
                <a:srgbClr val="2C75A2"/>
              </a:solidFill>
              <a:latin typeface="Segoe" pitchFamily="34" charset="0"/>
            </a:endParaRPr>
          </a:p>
          <a:p>
            <a:pPr algn="l"/>
            <a:endParaRPr lang="en-US" sz="5300" dirty="0">
              <a:solidFill>
                <a:srgbClr val="2C75A2"/>
              </a:solidFill>
              <a:latin typeface="Segoe UI Light" pitchFamily="34" charset="0"/>
            </a:endParaRPr>
          </a:p>
        </p:txBody>
      </p:sp>
    </p:spTree>
    <p:extLst>
      <p:ext uri="{BB962C8B-B14F-4D97-AF65-F5344CB8AC3E}">
        <p14:creationId xmlns:p14="http://schemas.microsoft.com/office/powerpoint/2010/main" val="9252683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563129"/>
            <a:ext cx="8740142" cy="1347163"/>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US" sz="6500" dirty="0" smtClean="0">
                <a:solidFill>
                  <a:schemeClr val="bg1"/>
                </a:solidFill>
                <a:latin typeface="Segoe UI Light" pitchFamily="34" charset="0"/>
              </a:rPr>
              <a:t>Windows </a:t>
            </a:r>
            <a:r>
              <a:rPr lang="en-US" sz="6500" dirty="0" smtClean="0">
                <a:solidFill>
                  <a:schemeClr val="bg1"/>
                </a:solidFill>
                <a:latin typeface="Segoe UI Light" pitchFamily="34" charset="0"/>
              </a:rPr>
              <a:t>Phone Apps</a:t>
            </a:r>
            <a:endParaRPr lang="en-US" sz="6500" dirty="0">
              <a:solidFill>
                <a:schemeClr val="bg1"/>
              </a:solidFill>
              <a:latin typeface="Segoe UI Light" pitchFamily="34" charset="0"/>
            </a:endParaRPr>
          </a:p>
          <a:p>
            <a:pPr algn="l"/>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2275775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US" dirty="0" smtClean="0"/>
              <a:t>Beautiful new hardware from Nokia, HTC, Samsung and more…</a:t>
            </a:r>
            <a:endParaRPr lang="en-US" dirty="0"/>
          </a:p>
        </p:txBody>
      </p:sp>
      <p:sp>
        <p:nvSpPr>
          <p:cNvPr id="9" name="Title 8"/>
          <p:cNvSpPr>
            <a:spLocks noGrp="1"/>
          </p:cNvSpPr>
          <p:nvPr>
            <p:ph type="title"/>
          </p:nvPr>
        </p:nvSpPr>
        <p:spPr/>
        <p:txBody>
          <a:bodyPr/>
          <a:lstStyle/>
          <a:p>
            <a:r>
              <a:rPr lang="en-US" dirty="0" smtClean="0"/>
              <a:t>Windows Phone 8 Hardware</a:t>
            </a:r>
            <a:endParaRPr lang="en-US" dirty="0"/>
          </a:p>
        </p:txBody>
      </p:sp>
      <p:pic>
        <p:nvPicPr>
          <p:cNvPr id="5" name="Picture 4"/>
          <p:cNvPicPr>
            <a:picLocks noChangeAspect="1"/>
          </p:cNvPicPr>
          <p:nvPr/>
        </p:nvPicPr>
        <p:blipFill rotWithShape="1">
          <a:blip r:embed="rId2"/>
          <a:srcRect l="16207" r="15401"/>
          <a:stretch/>
        </p:blipFill>
        <p:spPr>
          <a:xfrm>
            <a:off x="3791608" y="1522103"/>
            <a:ext cx="2065282" cy="3188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a:stretch>
            <a:fillRect/>
          </a:stretch>
        </p:blipFill>
        <p:spPr>
          <a:xfrm>
            <a:off x="6168262" y="1522103"/>
            <a:ext cx="2218993" cy="333564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2785" y="1842138"/>
            <a:ext cx="1495425" cy="2695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422216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10"/>
          </p:nvPr>
        </p:nvSpPr>
        <p:spPr>
          <a:xfrm>
            <a:off x="201929" y="891882"/>
            <a:ext cx="8740142" cy="3287367"/>
          </a:xfrm>
        </p:spPr>
        <p:txBody>
          <a:bodyPr/>
          <a:lstStyle/>
          <a:p>
            <a:r>
              <a:rPr lang="en-US" sz="3200" dirty="0"/>
              <a:t>New multicore chipset</a:t>
            </a:r>
          </a:p>
          <a:p>
            <a:r>
              <a:rPr lang="en-US" sz="3200" dirty="0"/>
              <a:t>New graphics processor</a:t>
            </a:r>
          </a:p>
          <a:p>
            <a:r>
              <a:rPr lang="en-US" sz="3200" dirty="0"/>
              <a:t>Increased RAM: 1GB or 512MB</a:t>
            </a:r>
          </a:p>
          <a:p>
            <a:r>
              <a:rPr lang="en-US" sz="3200" dirty="0"/>
              <a:t>More Screen resolutions</a:t>
            </a:r>
          </a:p>
          <a:p>
            <a:r>
              <a:rPr lang="en-US" sz="3200" dirty="0"/>
              <a:t>Removable, </a:t>
            </a:r>
            <a:r>
              <a:rPr lang="en-US" sz="3200" dirty="0" err="1"/>
              <a:t>encryptable</a:t>
            </a:r>
            <a:r>
              <a:rPr lang="en-US" sz="3200" dirty="0"/>
              <a:t> storage</a:t>
            </a:r>
          </a:p>
          <a:p>
            <a:r>
              <a:rPr lang="en-US" sz="3200" dirty="0"/>
              <a:t>NFC</a:t>
            </a:r>
            <a:endParaRPr lang="en-US" dirty="0"/>
          </a:p>
        </p:txBody>
      </p:sp>
      <p:sp>
        <p:nvSpPr>
          <p:cNvPr id="2" name="Title 1"/>
          <p:cNvSpPr>
            <a:spLocks noGrp="1"/>
          </p:cNvSpPr>
          <p:nvPr>
            <p:ph type="title"/>
          </p:nvPr>
        </p:nvSpPr>
        <p:spPr/>
        <p:txBody>
          <a:bodyPr/>
          <a:lstStyle/>
          <a:p>
            <a:r>
              <a:rPr lang="en-US" smtClean="0"/>
              <a:t>Modern Smartphone Platform</a:t>
            </a:r>
            <a:endParaRPr lang="en-US" dirty="0"/>
          </a:p>
        </p:txBody>
      </p:sp>
      <p:pic>
        <p:nvPicPr>
          <p:cNvPr id="7" name="Glare" descr="\\sfp\Resources\Microsoft\Archive\Exec_Tier_Archive\Brand_Specific\Windows Phone\WP 7.5 Phones\Generic 7.5 Phone\Generic_Phone_Gla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2564456"/>
            <a:ext cx="2004887" cy="375866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553200" y="891882"/>
            <a:ext cx="1907341" cy="3697851"/>
            <a:chOff x="1571168" y="1008891"/>
            <a:chExt cx="1907341" cy="3697851"/>
          </a:xfrm>
        </p:grpSpPr>
        <p:sp>
          <p:nvSpPr>
            <p:cNvPr id="25" name="Rectangle 24"/>
            <p:cNvSpPr/>
            <p:nvPr/>
          </p:nvSpPr>
          <p:spPr bwMode="auto">
            <a:xfrm>
              <a:off x="1653345" y="1190798"/>
              <a:ext cx="1702031" cy="31733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9542" y="1458838"/>
              <a:ext cx="1685924" cy="2809874"/>
            </a:xfrm>
            <a:prstGeom prst="rect">
              <a:avLst/>
            </a:prstGeom>
          </p:spPr>
        </p:pic>
        <p:pic>
          <p:nvPicPr>
            <p:cNvPr id="27" name="Generic Phone" descr="\\SFP\Resources\Microsoft\Archive\Exec_Tier_Archive\Brand_Specific\Windows Phone\WP 7.5 Phones\Generic 7.5 Phone\Generic_NoScree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1168" y="1008891"/>
              <a:ext cx="1907341" cy="36978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2392018" y="4322478"/>
              <a:ext cx="278295" cy="242616"/>
            </a:xfrm>
            <a:prstGeom prst="rect">
              <a:avLst/>
            </a:prstGeom>
          </p:spPr>
        </p:pic>
      </p:grpSp>
    </p:spTree>
    <p:extLst>
      <p:ext uri="{BB962C8B-B14F-4D97-AF65-F5344CB8AC3E}">
        <p14:creationId xmlns:p14="http://schemas.microsoft.com/office/powerpoint/2010/main" val="11000049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01929" y="891882"/>
            <a:ext cx="8740142" cy="939032"/>
          </a:xfrm>
        </p:spPr>
        <p:txBody>
          <a:bodyPr/>
          <a:lstStyle/>
          <a:p>
            <a:r>
              <a:rPr lang="en-US" dirty="0" smtClean="0"/>
              <a:t>Windows 8 and Windows Phone 8 share many components at the operating system level</a:t>
            </a:r>
            <a:endParaRPr lang="en-US" dirty="0"/>
          </a:p>
        </p:txBody>
      </p:sp>
      <p:sp>
        <p:nvSpPr>
          <p:cNvPr id="8" name="Title 7"/>
          <p:cNvSpPr>
            <a:spLocks noGrp="1"/>
          </p:cNvSpPr>
          <p:nvPr>
            <p:ph type="title"/>
          </p:nvPr>
        </p:nvSpPr>
        <p:spPr/>
        <p:txBody>
          <a:bodyPr/>
          <a:lstStyle/>
          <a:p>
            <a:r>
              <a:rPr lang="en-US" dirty="0" smtClean="0"/>
              <a:t>Shared Windows Core</a:t>
            </a:r>
            <a:endParaRPr lang="en-US" dirty="0"/>
          </a:p>
        </p:txBody>
      </p:sp>
      <p:grpSp>
        <p:nvGrpSpPr>
          <p:cNvPr id="9" name="Group 8"/>
          <p:cNvGrpSpPr/>
          <p:nvPr/>
        </p:nvGrpSpPr>
        <p:grpSpPr>
          <a:xfrm>
            <a:off x="1024672" y="2048491"/>
            <a:ext cx="1452237" cy="2733059"/>
            <a:chOff x="1024672" y="1394679"/>
            <a:chExt cx="1452237" cy="2733059"/>
          </a:xfrm>
        </p:grpSpPr>
        <p:grpSp>
          <p:nvGrpSpPr>
            <p:cNvPr id="6" name="Group 5"/>
            <p:cNvGrpSpPr/>
            <p:nvPr/>
          </p:nvGrpSpPr>
          <p:grpSpPr>
            <a:xfrm>
              <a:off x="1024672" y="1394679"/>
              <a:ext cx="1452237" cy="2733059"/>
              <a:chOff x="1479573" y="1748848"/>
              <a:chExt cx="2174951" cy="4151376"/>
            </a:xfrm>
          </p:grpSpPr>
          <p:pic>
            <p:nvPicPr>
              <p:cNvPr id="11" name="Picture 2" descr="C:\Users\chrisw\Desktop\inside phon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479573" y="1900238"/>
                <a:ext cx="2171678" cy="38544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13331" y="1748848"/>
                <a:ext cx="2141193" cy="41513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chrisw\Desktop\inside phon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733564" y="2532591"/>
                <a:ext cx="1416844" cy="2149476"/>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a:blip r:embed="rId5"/>
            <a:stretch>
              <a:fillRect/>
            </a:stretch>
          </p:blipFill>
          <p:spPr>
            <a:xfrm>
              <a:off x="1181699" y="2582843"/>
              <a:ext cx="1136498" cy="1226115"/>
            </a:xfrm>
            <a:prstGeom prst="rect">
              <a:avLst/>
            </a:prstGeom>
          </p:spPr>
        </p:pic>
      </p:grpSp>
      <p:pic>
        <p:nvPicPr>
          <p:cNvPr id="14" name="Picture 13"/>
          <p:cNvPicPr>
            <a:picLocks noChangeAspect="1"/>
          </p:cNvPicPr>
          <p:nvPr/>
        </p:nvPicPr>
        <p:blipFill>
          <a:blip r:embed="rId6"/>
          <a:stretch>
            <a:fillRect/>
          </a:stretch>
        </p:blipFill>
        <p:spPr>
          <a:xfrm>
            <a:off x="1179514" y="3289724"/>
            <a:ext cx="1089406" cy="236346"/>
          </a:xfrm>
          <a:prstGeom prst="rect">
            <a:avLst/>
          </a:prstGeom>
        </p:spPr>
      </p:pic>
      <p:grpSp>
        <p:nvGrpSpPr>
          <p:cNvPr id="20" name="Group 19"/>
          <p:cNvGrpSpPr/>
          <p:nvPr/>
        </p:nvGrpSpPr>
        <p:grpSpPr>
          <a:xfrm>
            <a:off x="5119352" y="2045066"/>
            <a:ext cx="3689798" cy="2202349"/>
            <a:chOff x="4200526" y="1856882"/>
            <a:chExt cx="5902324" cy="3947179"/>
          </a:xfrm>
        </p:grpSpPr>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7048" y="2286775"/>
              <a:ext cx="5530079" cy="3110281"/>
            </a:xfrm>
            <a:prstGeom prst="rect">
              <a:avLst/>
            </a:prstGeom>
          </p:spPr>
        </p:pic>
        <p:pic>
          <p:nvPicPr>
            <p:cNvPr id="17" name="Picture 2" descr="C:\Users\alyssaj\Desktop\UPLOAD_EXEC_TIER_ARCHIVE\GoogleTablet_noscre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0526" y="1856882"/>
              <a:ext cx="5902324" cy="39471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951986" y="3011187"/>
              <a:ext cx="3875655" cy="191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8892" y="1886844"/>
            <a:ext cx="1592397" cy="2894706"/>
          </a:xfrm>
          <a:prstGeom prst="rect">
            <a:avLst/>
          </a:prstGeom>
        </p:spPr>
      </p:pic>
    </p:spTree>
    <p:extLst>
      <p:ext uri="{BB962C8B-B14F-4D97-AF65-F5344CB8AC3E}">
        <p14:creationId xmlns:p14="http://schemas.microsoft.com/office/powerpoint/2010/main" val="1078136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GB" smtClean="0"/>
              <a:t>Shared Core means</a:t>
            </a:r>
          </a:p>
          <a:p>
            <a:pPr lvl="1"/>
            <a:r>
              <a:rPr lang="en-GB" smtClean="0"/>
              <a:t>OS components such as the kernel, networking, graphics support, file system and multimedia are the same on both Windows 8 and Windows Phone 8</a:t>
            </a:r>
          </a:p>
          <a:p>
            <a:pPr lvl="1"/>
            <a:r>
              <a:rPr lang="en-GB" smtClean="0"/>
              <a:t>Hardware manufacturers work with the same driver model on both platforms</a:t>
            </a:r>
          </a:p>
          <a:p>
            <a:pPr lvl="1"/>
            <a:r>
              <a:rPr lang="en-GB" smtClean="0"/>
              <a:t>Windows Phone gets the support for multi-core and other hardware features that Windows has had for years</a:t>
            </a:r>
          </a:p>
          <a:p>
            <a:pPr lvl="1"/>
            <a:r>
              <a:rPr lang="en-GB" smtClean="0"/>
              <a:t>These solid, common foundations makes it easier to extend the Windows Phone platform into the future</a:t>
            </a:r>
          </a:p>
          <a:p>
            <a:r>
              <a:rPr lang="en-GB" smtClean="0"/>
              <a:t>It doesn’t mean</a:t>
            </a:r>
          </a:p>
          <a:p>
            <a:pPr lvl="1"/>
            <a:r>
              <a:rPr lang="en-GB" smtClean="0"/>
              <a:t>Windows 8 and Windows Phone 8 developers work to exactly the same APIs</a:t>
            </a:r>
          </a:p>
          <a:p>
            <a:pPr lvl="2"/>
            <a:r>
              <a:rPr lang="en-GB" smtClean="0"/>
              <a:t>(though you will see more commonality as new features are introduced to both platforms in the future)</a:t>
            </a:r>
            <a:endParaRPr lang="en-GB" dirty="0"/>
          </a:p>
        </p:txBody>
      </p:sp>
      <p:sp>
        <p:nvSpPr>
          <p:cNvPr id="8" name="Title 7"/>
          <p:cNvSpPr>
            <a:spLocks noGrp="1"/>
          </p:cNvSpPr>
          <p:nvPr>
            <p:ph type="title"/>
          </p:nvPr>
        </p:nvSpPr>
        <p:spPr/>
        <p:txBody>
          <a:bodyPr/>
          <a:lstStyle/>
          <a:p>
            <a:r>
              <a:rPr lang="en-US" smtClean="0"/>
              <a:t>Shared Windows Core</a:t>
            </a:r>
            <a:endParaRPr lang="en-GB" dirty="0"/>
          </a:p>
        </p:txBody>
      </p:sp>
    </p:spTree>
    <p:extLst>
      <p:ext uri="{BB962C8B-B14F-4D97-AF65-F5344CB8AC3E}">
        <p14:creationId xmlns:p14="http://schemas.microsoft.com/office/powerpoint/2010/main" val="321271546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1929" y="891882"/>
            <a:ext cx="8740142" cy="3228889"/>
          </a:xfrm>
        </p:spPr>
        <p:txBody>
          <a:bodyPr/>
          <a:lstStyle/>
          <a:p>
            <a:r>
              <a:rPr lang="en-US" strike="sngStrike" dirty="0" smtClean="0"/>
              <a:t>Improve architecture, maintainability, and quality</a:t>
            </a:r>
          </a:p>
          <a:p>
            <a:pPr lvl="1"/>
            <a:r>
              <a:rPr lang="en-US" strike="sngStrike" dirty="0" smtClean="0"/>
              <a:t>Adopt a services architecture</a:t>
            </a:r>
          </a:p>
          <a:p>
            <a:r>
              <a:rPr lang="en-US" strike="sngStrike" dirty="0" smtClean="0"/>
              <a:t>Improve accessibility, scalability, and operations</a:t>
            </a:r>
          </a:p>
          <a:p>
            <a:pPr lvl="1"/>
            <a:r>
              <a:rPr lang="en-US" strike="sngStrike" dirty="0" smtClean="0"/>
              <a:t>Move to the cloud</a:t>
            </a:r>
          </a:p>
          <a:p>
            <a:r>
              <a:rPr lang="en-US" strike="sngStrike" dirty="0" smtClean="0"/>
              <a:t>Update the user experience</a:t>
            </a:r>
          </a:p>
          <a:p>
            <a:pPr lvl="1"/>
            <a:r>
              <a:rPr lang="en-US" strike="sngStrike" dirty="0" smtClean="0"/>
              <a:t>Build a more modern-looking user experience</a:t>
            </a:r>
          </a:p>
          <a:p>
            <a:r>
              <a:rPr lang="en-US" dirty="0" smtClean="0"/>
              <a:t>Expand device support</a:t>
            </a:r>
          </a:p>
          <a:p>
            <a:pPr lvl="1"/>
            <a:r>
              <a:rPr lang="en-US" dirty="0" smtClean="0"/>
              <a:t>Companion apps </a:t>
            </a:r>
            <a:r>
              <a:rPr lang="en-US" dirty="0"/>
              <a:t>for Windows </a:t>
            </a:r>
            <a:r>
              <a:rPr lang="en-US" dirty="0" smtClean="0"/>
              <a:t>Store and Windows Phone</a:t>
            </a:r>
            <a:endParaRPr lang="en-US" dirty="0"/>
          </a:p>
        </p:txBody>
      </p:sp>
      <p:sp>
        <p:nvSpPr>
          <p:cNvPr id="2" name="Title 1"/>
          <p:cNvSpPr>
            <a:spLocks noGrp="1"/>
          </p:cNvSpPr>
          <p:nvPr>
            <p:ph type="title"/>
          </p:nvPr>
        </p:nvSpPr>
        <p:spPr/>
        <p:txBody>
          <a:bodyPr/>
          <a:lstStyle/>
          <a:p>
            <a:r>
              <a:rPr lang="en-US" smtClean="0"/>
              <a:t>Expense reporting backlog</a:t>
            </a:r>
            <a:endParaRPr lang="en-US" dirty="0"/>
          </a:p>
        </p:txBody>
      </p:sp>
    </p:spTree>
    <p:extLst>
      <p:ext uri="{BB962C8B-B14F-4D97-AF65-F5344CB8AC3E}">
        <p14:creationId xmlns:p14="http://schemas.microsoft.com/office/powerpoint/2010/main" val="260197531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p:cNvSpPr>
            <a:spLocks noGrp="1"/>
          </p:cNvSpPr>
          <p:nvPr>
            <p:ph type="body" sz="quarter" idx="10"/>
          </p:nvPr>
        </p:nvSpPr>
        <p:spPr>
          <a:xfrm>
            <a:off x="201929" y="891882"/>
            <a:ext cx="3220445" cy="3965868"/>
          </a:xfrm>
        </p:spPr>
        <p:txBody>
          <a:bodyPr/>
          <a:lstStyle/>
          <a:p>
            <a:r>
              <a:rPr lang="en-US" sz="2400" dirty="0" smtClean="0"/>
              <a:t>Managed app </a:t>
            </a:r>
            <a:r>
              <a:rPr lang="en-US" sz="2400" dirty="0" err="1" smtClean="0"/>
              <a:t>dev</a:t>
            </a:r>
            <a:r>
              <a:rPr lang="en-US" sz="2400" dirty="0" smtClean="0"/>
              <a:t> using the WP7.1, WP8.0 .NET and </a:t>
            </a:r>
            <a:r>
              <a:rPr lang="en-US" sz="2400" dirty="0" err="1" smtClean="0"/>
              <a:t>WinPRT</a:t>
            </a:r>
            <a:r>
              <a:rPr lang="en-US" sz="2400" dirty="0" smtClean="0"/>
              <a:t> APIs</a:t>
            </a:r>
          </a:p>
          <a:p>
            <a:r>
              <a:rPr lang="en-US" sz="2400" dirty="0" smtClean="0"/>
              <a:t>Native app </a:t>
            </a:r>
            <a:r>
              <a:rPr lang="en-US" sz="2400" dirty="0" err="1" smtClean="0"/>
              <a:t>dev</a:t>
            </a:r>
            <a:r>
              <a:rPr lang="en-US" sz="2400" dirty="0" smtClean="0"/>
              <a:t> using </a:t>
            </a:r>
            <a:r>
              <a:rPr lang="en-US" sz="2400" dirty="0" err="1" smtClean="0"/>
              <a:t>WinPRT</a:t>
            </a:r>
            <a:r>
              <a:rPr lang="en-US" sz="2400" dirty="0" smtClean="0"/>
              <a:t> and Win32</a:t>
            </a:r>
          </a:p>
          <a:p>
            <a:r>
              <a:rPr lang="en-US" sz="2400" dirty="0" smtClean="0"/>
              <a:t>Games </a:t>
            </a:r>
            <a:r>
              <a:rPr lang="en-US" sz="2400" dirty="0" err="1" smtClean="0"/>
              <a:t>dev</a:t>
            </a:r>
            <a:r>
              <a:rPr lang="en-US" sz="2400" dirty="0" smtClean="0"/>
              <a:t> using the WP7.1 XNA framework</a:t>
            </a:r>
          </a:p>
          <a:p>
            <a:r>
              <a:rPr lang="en-US" sz="2400" dirty="0" smtClean="0"/>
              <a:t>Games </a:t>
            </a:r>
            <a:r>
              <a:rPr lang="en-US" sz="2400" dirty="0" err="1" smtClean="0"/>
              <a:t>dev</a:t>
            </a:r>
            <a:r>
              <a:rPr lang="en-US" sz="2400" dirty="0" smtClean="0"/>
              <a:t> using Direct3D or DirectX</a:t>
            </a:r>
            <a:endParaRPr lang="en-US" sz="2400" dirty="0"/>
          </a:p>
        </p:txBody>
      </p:sp>
      <p:sp>
        <p:nvSpPr>
          <p:cNvPr id="8" name="Title 7"/>
          <p:cNvSpPr>
            <a:spLocks noGrp="1"/>
          </p:cNvSpPr>
          <p:nvPr>
            <p:ph type="title"/>
          </p:nvPr>
        </p:nvSpPr>
        <p:spPr/>
        <p:txBody>
          <a:bodyPr/>
          <a:lstStyle/>
          <a:p>
            <a:r>
              <a:rPr lang="en-US" dirty="0" smtClean="0"/>
              <a:t>Windows Phone 8 Programming APIs</a:t>
            </a:r>
            <a:endParaRPr lang="en-US" dirty="0"/>
          </a:p>
        </p:txBody>
      </p:sp>
      <p:sp>
        <p:nvSpPr>
          <p:cNvPr id="6" name="Rectangle 5"/>
          <p:cNvSpPr/>
          <p:nvPr/>
        </p:nvSpPr>
        <p:spPr>
          <a:xfrm>
            <a:off x="3582000" y="2419350"/>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.NET API for Windows Phone</a:t>
            </a:r>
          </a:p>
        </p:txBody>
      </p:sp>
      <p:sp>
        <p:nvSpPr>
          <p:cNvPr id="12" name="Rectangle 11"/>
          <p:cNvSpPr/>
          <p:nvPr/>
        </p:nvSpPr>
        <p:spPr>
          <a:xfrm>
            <a:off x="5404825" y="2419350"/>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Windows Phone Runtime</a:t>
            </a:r>
          </a:p>
        </p:txBody>
      </p:sp>
      <p:sp>
        <p:nvSpPr>
          <p:cNvPr id="13" name="Rectangle 12"/>
          <p:cNvSpPr/>
          <p:nvPr/>
        </p:nvSpPr>
        <p:spPr>
          <a:xfrm>
            <a:off x="7227650" y="2419350"/>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bg1"/>
                </a:solidFill>
              </a:rPr>
              <a:t>Win32 &amp; COM</a:t>
            </a:r>
          </a:p>
        </p:txBody>
      </p:sp>
      <p:sp>
        <p:nvSpPr>
          <p:cNvPr id="7" name="TextBox 6"/>
          <p:cNvSpPr txBox="1"/>
          <p:nvPr/>
        </p:nvSpPr>
        <p:spPr>
          <a:xfrm>
            <a:off x="3918600" y="3604750"/>
            <a:ext cx="990000" cy="246221"/>
          </a:xfrm>
          <a:prstGeom prst="rect">
            <a:avLst/>
          </a:prstGeom>
          <a:noFill/>
        </p:spPr>
        <p:txBody>
          <a:bodyPr wrap="square" lIns="0" tIns="0" rIns="0" bIns="0" rtlCol="0">
            <a:spAutoFit/>
          </a:bodyPr>
          <a:lstStyle/>
          <a:p>
            <a:pPr algn="ctr"/>
            <a:r>
              <a:rPr lang="en-GB" sz="1600" dirty="0" smtClean="0"/>
              <a:t>Managed</a:t>
            </a:r>
          </a:p>
        </p:txBody>
      </p:sp>
      <p:sp>
        <p:nvSpPr>
          <p:cNvPr id="15" name="TextBox 14"/>
          <p:cNvSpPr txBox="1"/>
          <p:nvPr/>
        </p:nvSpPr>
        <p:spPr>
          <a:xfrm>
            <a:off x="5585437" y="3604750"/>
            <a:ext cx="1310400" cy="492443"/>
          </a:xfrm>
          <a:prstGeom prst="rect">
            <a:avLst/>
          </a:prstGeom>
          <a:noFill/>
        </p:spPr>
        <p:txBody>
          <a:bodyPr wrap="square" lIns="0" tIns="0" rIns="0" bIns="0" rtlCol="0">
            <a:spAutoFit/>
          </a:bodyPr>
          <a:lstStyle/>
          <a:p>
            <a:pPr algn="ctr"/>
            <a:r>
              <a:rPr lang="en-GB" sz="1600" dirty="0" smtClean="0"/>
              <a:t>Managed &amp; Native</a:t>
            </a:r>
          </a:p>
        </p:txBody>
      </p:sp>
      <p:sp>
        <p:nvSpPr>
          <p:cNvPr id="16" name="TextBox 15"/>
          <p:cNvSpPr txBox="1"/>
          <p:nvPr/>
        </p:nvSpPr>
        <p:spPr>
          <a:xfrm>
            <a:off x="7572675" y="3604750"/>
            <a:ext cx="973150" cy="246221"/>
          </a:xfrm>
          <a:prstGeom prst="rect">
            <a:avLst/>
          </a:prstGeom>
          <a:noFill/>
        </p:spPr>
        <p:txBody>
          <a:bodyPr wrap="square" lIns="0" tIns="0" rIns="0" bIns="0" rtlCol="0">
            <a:spAutoFit/>
          </a:bodyPr>
          <a:lstStyle/>
          <a:p>
            <a:pPr algn="ctr"/>
            <a:r>
              <a:rPr lang="en-GB" sz="1600" dirty="0" smtClean="0"/>
              <a:t>Native</a:t>
            </a:r>
          </a:p>
        </p:txBody>
      </p:sp>
      <p:sp>
        <p:nvSpPr>
          <p:cNvPr id="18" name="Rectangle 17"/>
          <p:cNvSpPr/>
          <p:nvPr/>
        </p:nvSpPr>
        <p:spPr>
          <a:xfrm>
            <a:off x="3582000" y="1888206"/>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a:t>
            </a:r>
          </a:p>
        </p:txBody>
      </p:sp>
      <p:sp>
        <p:nvSpPr>
          <p:cNvPr id="20" name="Rectangle 19"/>
          <p:cNvSpPr/>
          <p:nvPr/>
        </p:nvSpPr>
        <p:spPr>
          <a:xfrm>
            <a:off x="5404826" y="1112412"/>
            <a:ext cx="3486025" cy="309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Games DirectX/Direct 3D &amp; C++</a:t>
            </a:r>
          </a:p>
        </p:txBody>
      </p:sp>
      <p:sp>
        <p:nvSpPr>
          <p:cNvPr id="24" name="Rectangle 23"/>
          <p:cNvSpPr/>
          <p:nvPr/>
        </p:nvSpPr>
        <p:spPr>
          <a:xfrm>
            <a:off x="3581999" y="1500309"/>
            <a:ext cx="3486025" cy="30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WP8.0 XAML &amp; C#/VB with Direct3D Graphics</a:t>
            </a:r>
          </a:p>
        </p:txBody>
      </p:sp>
      <p:sp>
        <p:nvSpPr>
          <p:cNvPr id="21" name="Rectangle 20"/>
          <p:cNvSpPr/>
          <p:nvPr/>
        </p:nvSpPr>
        <p:spPr>
          <a:xfrm>
            <a:off x="7068024" y="1881457"/>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
        <p:nvSpPr>
          <p:cNvPr id="23" name="Rectangle 22"/>
          <p:cNvSpPr/>
          <p:nvPr/>
        </p:nvSpPr>
        <p:spPr>
          <a:xfrm>
            <a:off x="7068024" y="1500309"/>
            <a:ext cx="1822826" cy="309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tx2"/>
                </a:solidFill>
              </a:rPr>
              <a:t>+ C++</a:t>
            </a:r>
          </a:p>
        </p:txBody>
      </p:sp>
    </p:spTree>
    <p:extLst>
      <p:ext uri="{BB962C8B-B14F-4D97-AF65-F5344CB8AC3E}">
        <p14:creationId xmlns:p14="http://schemas.microsoft.com/office/powerpoint/2010/main" val="3183589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P spid="21"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01929" y="1112540"/>
            <a:ext cx="8740142" cy="3702865"/>
          </a:xfrm>
        </p:spPr>
        <p:txBody>
          <a:bodyPr/>
          <a:lstStyle/>
          <a:p>
            <a:r>
              <a:rPr lang="en-GB" sz="2800" dirty="0" smtClean="0"/>
              <a:t>Windows Phone Runtime is a subset of the full </a:t>
            </a:r>
            <a:r>
              <a:rPr lang="en-GB" sz="2800" dirty="0" err="1" smtClean="0"/>
              <a:t>WinRT</a:t>
            </a:r>
            <a:r>
              <a:rPr lang="en-GB" sz="2800" dirty="0" smtClean="0"/>
              <a:t>, plus some phone-specific additions</a:t>
            </a:r>
          </a:p>
          <a:p>
            <a:pPr lvl="1"/>
            <a:r>
              <a:rPr lang="en-GB" sz="1600" dirty="0" smtClean="0"/>
              <a:t>Windows (Phone) Runtime is implemented in C++ and projected into C#, VB.NET, and C++</a:t>
            </a:r>
          </a:p>
          <a:p>
            <a:pPr lvl="1"/>
            <a:r>
              <a:rPr lang="en-GB" sz="1600" dirty="0" smtClean="0"/>
              <a:t>HTML5/JavaScript projection not available on Windows Phone 8</a:t>
            </a:r>
          </a:p>
          <a:p>
            <a:r>
              <a:rPr lang="en-GB" sz="2800" dirty="0" smtClean="0"/>
              <a:t>Phone-specific additions to Windows Phone Runtime include</a:t>
            </a:r>
          </a:p>
          <a:p>
            <a:pPr lvl="1"/>
            <a:r>
              <a:rPr lang="en-GB" sz="1600" dirty="0" smtClean="0"/>
              <a:t>Speech synthesis and recognition</a:t>
            </a:r>
          </a:p>
          <a:p>
            <a:pPr lvl="1"/>
            <a:r>
              <a:rPr lang="en-GB" sz="1600" dirty="0" err="1" smtClean="0"/>
              <a:t>Windows.Phone.Networking.Voip</a:t>
            </a:r>
            <a:endParaRPr lang="en-GB" sz="1600" dirty="0" smtClean="0"/>
          </a:p>
          <a:p>
            <a:pPr lvl="1"/>
            <a:r>
              <a:rPr lang="en-GB" sz="1600" dirty="0" err="1" smtClean="0"/>
              <a:t>Windows.Phone.PersonalInformation</a:t>
            </a:r>
            <a:endParaRPr lang="en-GB" sz="1600" dirty="0" smtClean="0"/>
          </a:p>
          <a:p>
            <a:pPr lvl="1"/>
            <a:r>
              <a:rPr lang="en-GB" sz="1600" dirty="0" err="1" smtClean="0"/>
              <a:t>LockScreen</a:t>
            </a:r>
            <a:r>
              <a:rPr lang="en-GB" sz="1600" dirty="0" smtClean="0"/>
              <a:t> and </a:t>
            </a:r>
            <a:r>
              <a:rPr lang="en-GB" sz="1600" dirty="0" err="1" smtClean="0"/>
              <a:t>LockScreenManager</a:t>
            </a:r>
            <a:endParaRPr lang="en-GB" sz="1600" dirty="0" smtClean="0"/>
          </a:p>
          <a:p>
            <a:pPr lvl="1"/>
            <a:r>
              <a:rPr lang="en-GB" sz="1600" dirty="0" smtClean="0"/>
              <a:t>More…</a:t>
            </a:r>
          </a:p>
        </p:txBody>
      </p:sp>
      <p:sp>
        <p:nvSpPr>
          <p:cNvPr id="9" name="Title 8"/>
          <p:cNvSpPr>
            <a:spLocks noGrp="1"/>
          </p:cNvSpPr>
          <p:nvPr>
            <p:ph type="title"/>
          </p:nvPr>
        </p:nvSpPr>
        <p:spPr/>
        <p:txBody>
          <a:bodyPr/>
          <a:lstStyle/>
          <a:p>
            <a:r>
              <a:rPr lang="en-GB" sz="3200" dirty="0" smtClean="0"/>
              <a:t>Windows Phone Runtime API</a:t>
            </a:r>
            <a:endParaRPr lang="en-GB" dirty="0"/>
          </a:p>
        </p:txBody>
      </p:sp>
      <p:grpSp>
        <p:nvGrpSpPr>
          <p:cNvPr id="23" name="Group 22"/>
          <p:cNvGrpSpPr/>
          <p:nvPr/>
        </p:nvGrpSpPr>
        <p:grpSpPr>
          <a:xfrm>
            <a:off x="5506476" y="157851"/>
            <a:ext cx="3515724" cy="883902"/>
            <a:chOff x="3582000" y="3044612"/>
            <a:chExt cx="5308850" cy="1726433"/>
          </a:xfrm>
        </p:grpSpPr>
        <p:sp>
          <p:nvSpPr>
            <p:cNvPr id="24" name="Rectangle 23"/>
            <p:cNvSpPr/>
            <p:nvPr/>
          </p:nvSpPr>
          <p:spPr>
            <a:xfrm>
              <a:off x="3582000" y="3044612"/>
              <a:ext cx="1663200" cy="1120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200" dirty="0" smtClean="0">
                  <a:solidFill>
                    <a:schemeClr val="bg1"/>
                  </a:solidFill>
                </a:rPr>
                <a:t>.</a:t>
              </a:r>
              <a:r>
                <a:rPr lang="en-GB" sz="900" dirty="0" smtClean="0">
                  <a:solidFill>
                    <a:schemeClr val="bg1"/>
                  </a:solidFill>
                </a:rPr>
                <a:t>NET API for Windows Phone</a:t>
              </a:r>
            </a:p>
          </p:txBody>
        </p:sp>
        <p:sp>
          <p:nvSpPr>
            <p:cNvPr id="25" name="Rectangle 24"/>
            <p:cNvSpPr/>
            <p:nvPr/>
          </p:nvSpPr>
          <p:spPr>
            <a:xfrm>
              <a:off x="5404825" y="3044612"/>
              <a:ext cx="1663200" cy="1120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bg1"/>
                  </a:solidFill>
                </a:rPr>
                <a:t>Windows Phone Runtime</a:t>
              </a:r>
            </a:p>
          </p:txBody>
        </p:sp>
        <p:sp>
          <p:nvSpPr>
            <p:cNvPr id="26" name="Rectangle 25"/>
            <p:cNvSpPr/>
            <p:nvPr/>
          </p:nvSpPr>
          <p:spPr>
            <a:xfrm>
              <a:off x="7227650" y="3044612"/>
              <a:ext cx="1663200" cy="1120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900" dirty="0" smtClean="0">
                  <a:solidFill>
                    <a:schemeClr val="bg1"/>
                  </a:solidFill>
                </a:rPr>
                <a:t>Win32 &amp; COM</a:t>
              </a:r>
            </a:p>
          </p:txBody>
        </p:sp>
        <p:sp>
          <p:nvSpPr>
            <p:cNvPr id="27" name="TextBox 26"/>
            <p:cNvSpPr txBox="1"/>
            <p:nvPr/>
          </p:nvSpPr>
          <p:spPr>
            <a:xfrm>
              <a:off x="3918599" y="4230012"/>
              <a:ext cx="989999" cy="270515"/>
            </a:xfrm>
            <a:prstGeom prst="rect">
              <a:avLst/>
            </a:prstGeom>
            <a:noFill/>
          </p:spPr>
          <p:txBody>
            <a:bodyPr wrap="square" lIns="0" tIns="0" rIns="0" bIns="0" rtlCol="0">
              <a:spAutoFit/>
            </a:bodyPr>
            <a:lstStyle/>
            <a:p>
              <a:pPr algn="ctr"/>
              <a:r>
                <a:rPr lang="en-GB" sz="900" dirty="0" smtClean="0"/>
                <a:t>Managed</a:t>
              </a:r>
              <a:endParaRPr lang="en-GB" sz="1100" dirty="0" smtClean="0"/>
            </a:p>
          </p:txBody>
        </p:sp>
        <p:sp>
          <p:nvSpPr>
            <p:cNvPr id="28" name="TextBox 27"/>
            <p:cNvSpPr txBox="1"/>
            <p:nvPr/>
          </p:nvSpPr>
          <p:spPr>
            <a:xfrm>
              <a:off x="5585436" y="4230012"/>
              <a:ext cx="1310401" cy="541033"/>
            </a:xfrm>
            <a:prstGeom prst="rect">
              <a:avLst/>
            </a:prstGeom>
            <a:noFill/>
          </p:spPr>
          <p:txBody>
            <a:bodyPr wrap="square" lIns="0" tIns="0" rIns="0" bIns="0" rtlCol="0">
              <a:spAutoFit/>
            </a:bodyPr>
            <a:lstStyle/>
            <a:p>
              <a:pPr algn="ctr"/>
              <a:r>
                <a:rPr lang="en-GB" sz="900" dirty="0" smtClean="0"/>
                <a:t>Managed &amp; Native</a:t>
              </a:r>
            </a:p>
          </p:txBody>
        </p:sp>
        <p:sp>
          <p:nvSpPr>
            <p:cNvPr id="29" name="TextBox 28"/>
            <p:cNvSpPr txBox="1"/>
            <p:nvPr/>
          </p:nvSpPr>
          <p:spPr>
            <a:xfrm>
              <a:off x="7572675" y="4230012"/>
              <a:ext cx="973150" cy="270516"/>
            </a:xfrm>
            <a:prstGeom prst="rect">
              <a:avLst/>
            </a:prstGeom>
            <a:noFill/>
          </p:spPr>
          <p:txBody>
            <a:bodyPr wrap="square" lIns="0" tIns="0" rIns="0" bIns="0" rtlCol="0">
              <a:spAutoFit/>
            </a:bodyPr>
            <a:lstStyle/>
            <a:p>
              <a:pPr algn="ctr"/>
              <a:r>
                <a:rPr lang="en-GB" sz="900" dirty="0" smtClean="0"/>
                <a:t>Native</a:t>
              </a:r>
              <a:endParaRPr lang="en-GB" sz="1100" dirty="0" smtClean="0"/>
            </a:p>
          </p:txBody>
        </p:sp>
      </p:grpSp>
      <p:sp>
        <p:nvSpPr>
          <p:cNvPr id="31" name="Rounded Rectangle 30"/>
          <p:cNvSpPr/>
          <p:nvPr/>
        </p:nvSpPr>
        <p:spPr>
          <a:xfrm>
            <a:off x="5105400" y="3028950"/>
            <a:ext cx="2436640" cy="2057400"/>
          </a:xfrm>
          <a:prstGeom prst="roundRect">
            <a:avLst/>
          </a:prstGeom>
          <a:solidFill>
            <a:srgbClr val="00D8CC"/>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dirty="0" smtClean="0">
                <a:solidFill>
                  <a:schemeClr val="tx2"/>
                </a:solidFill>
              </a:rPr>
              <a:t>Full </a:t>
            </a:r>
            <a:r>
              <a:rPr lang="en-GB" dirty="0" err="1" smtClean="0">
                <a:solidFill>
                  <a:schemeClr val="tx2"/>
                </a:solidFill>
              </a:rPr>
              <a:t>WinRT</a:t>
            </a:r>
            <a:r>
              <a:rPr lang="en-GB" dirty="0" smtClean="0">
                <a:solidFill>
                  <a:schemeClr val="tx2"/>
                </a:solidFill>
              </a:rPr>
              <a:t> (around 11,000 members)</a:t>
            </a:r>
          </a:p>
        </p:txBody>
      </p:sp>
      <p:sp>
        <p:nvSpPr>
          <p:cNvPr id="32" name="Rounded Rectangle 31"/>
          <p:cNvSpPr/>
          <p:nvPr/>
        </p:nvSpPr>
        <p:spPr>
          <a:xfrm>
            <a:off x="6076949" y="3865858"/>
            <a:ext cx="1432800" cy="114429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050" dirty="0" smtClean="0">
                <a:solidFill>
                  <a:schemeClr val="bg1"/>
                </a:solidFill>
              </a:rPr>
              <a:t>Subset adopted for Windows Phone Runtime (around 2,800 members)</a:t>
            </a:r>
          </a:p>
        </p:txBody>
      </p:sp>
      <p:sp>
        <p:nvSpPr>
          <p:cNvPr id="33" name="Rounded Rectangle 32"/>
          <p:cNvSpPr/>
          <p:nvPr/>
        </p:nvSpPr>
        <p:spPr>
          <a:xfrm>
            <a:off x="7624949" y="3841950"/>
            <a:ext cx="1133891" cy="114429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r>
              <a:rPr lang="en-GB" sz="1050" dirty="0" smtClean="0">
                <a:solidFill>
                  <a:schemeClr val="bg1"/>
                </a:solidFill>
              </a:rPr>
              <a:t>New for Windows Phone Runtime (around 600 members)</a:t>
            </a:r>
          </a:p>
        </p:txBody>
      </p:sp>
      <p:sp>
        <p:nvSpPr>
          <p:cNvPr id="34" name="Plus 33"/>
          <p:cNvSpPr/>
          <p:nvPr/>
        </p:nvSpPr>
        <p:spPr>
          <a:xfrm>
            <a:off x="7437749" y="4266496"/>
            <a:ext cx="284291" cy="2952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
        <p:nvSpPr>
          <p:cNvPr id="35" name="Rounded Rectangle 34"/>
          <p:cNvSpPr/>
          <p:nvPr/>
        </p:nvSpPr>
        <p:spPr>
          <a:xfrm>
            <a:off x="6636886" y="55020"/>
            <a:ext cx="1254904" cy="105752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330613546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Phone Apps</a:t>
            </a:r>
            <a:endParaRPr lang="en-US" dirty="0"/>
          </a:p>
        </p:txBody>
      </p:sp>
      <p:pic>
        <p:nvPicPr>
          <p:cNvPr id="6" name="Picture 5"/>
          <p:cNvPicPr>
            <a:picLocks noChangeAspect="1"/>
          </p:cNvPicPr>
          <p:nvPr/>
        </p:nvPicPr>
        <p:blipFill>
          <a:blip r:embed="rId2"/>
          <a:stretch>
            <a:fillRect/>
          </a:stretch>
        </p:blipFill>
        <p:spPr>
          <a:xfrm>
            <a:off x="989881" y="815423"/>
            <a:ext cx="6722134" cy="4168399"/>
          </a:xfrm>
          <a:prstGeom prst="rect">
            <a:avLst/>
          </a:prstGeom>
        </p:spPr>
      </p:pic>
    </p:spTree>
    <p:extLst>
      <p:ext uri="{BB962C8B-B14F-4D97-AF65-F5344CB8AC3E}">
        <p14:creationId xmlns:p14="http://schemas.microsoft.com/office/powerpoint/2010/main" val="180762043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047750"/>
            <a:ext cx="8740142" cy="2895600"/>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pPr algn="l"/>
            <a:r>
              <a:rPr lang="en-US" sz="5300" dirty="0" smtClean="0">
                <a:solidFill>
                  <a:srgbClr val="2C75A2"/>
                </a:solidFill>
                <a:latin typeface="Segoe UI Light" pitchFamily="34" charset="0"/>
              </a:rPr>
              <a:t>Demo</a:t>
            </a:r>
          </a:p>
          <a:p>
            <a:pPr algn="l"/>
            <a:r>
              <a:rPr lang="en-US" sz="5300" dirty="0" smtClean="0">
                <a:solidFill>
                  <a:srgbClr val="2C75A2"/>
                </a:solidFill>
                <a:latin typeface="Segoe UI Light" pitchFamily="34" charset="0"/>
              </a:rPr>
              <a:t>Build a Windows Phone App</a:t>
            </a:r>
            <a:endParaRPr lang="en-US" sz="53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smtClean="0">
              <a:solidFill>
                <a:srgbClr val="2C75A2"/>
              </a:solidFill>
              <a:latin typeface="Segoe" pitchFamily="34" charset="0"/>
            </a:endParaRPr>
          </a:p>
          <a:p>
            <a:pPr algn="l"/>
            <a:r>
              <a:rPr lang="en-US" sz="2400" dirty="0" smtClean="0">
                <a:solidFill>
                  <a:srgbClr val="2C75A2"/>
                </a:solidFill>
                <a:latin typeface="Segoe" pitchFamily="34" charset="0"/>
              </a:rPr>
              <a:t>Name</a:t>
            </a:r>
            <a:endParaRPr lang="en-US" sz="2400" dirty="0">
              <a:solidFill>
                <a:srgbClr val="2C75A2"/>
              </a:solidFill>
              <a:latin typeface="Segoe" pitchFamily="34" charset="0"/>
            </a:endParaRPr>
          </a:p>
          <a:p>
            <a:pPr algn="l"/>
            <a:endParaRPr lang="en-US" sz="5300" dirty="0">
              <a:solidFill>
                <a:srgbClr val="2C75A2"/>
              </a:solidFill>
              <a:latin typeface="Segoe UI Light" pitchFamily="34" charset="0"/>
            </a:endParaRPr>
          </a:p>
        </p:txBody>
      </p:sp>
    </p:spTree>
    <p:extLst>
      <p:ext uri="{BB962C8B-B14F-4D97-AF65-F5344CB8AC3E}">
        <p14:creationId xmlns:p14="http://schemas.microsoft.com/office/powerpoint/2010/main" val="36451856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563129"/>
            <a:ext cx="8740142" cy="1347163"/>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US" sz="6500" dirty="0" smtClean="0">
                <a:solidFill>
                  <a:schemeClr val="bg1"/>
                </a:solidFill>
                <a:latin typeface="Segoe UI Light" pitchFamily="34" charset="0"/>
              </a:rPr>
              <a:t>Building For Both</a:t>
            </a:r>
            <a:endParaRPr lang="en-US" sz="6500" dirty="0">
              <a:solidFill>
                <a:schemeClr val="bg1"/>
              </a:solidFill>
              <a:latin typeface="Segoe UI Light" pitchFamily="34" charset="0"/>
            </a:endParaRPr>
          </a:p>
          <a:p>
            <a:pPr algn="l"/>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9693695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Shared Platform</a:t>
            </a:r>
            <a:endParaRPr lang="en-US" dirty="0"/>
          </a:p>
        </p:txBody>
      </p:sp>
      <p:grpSp>
        <p:nvGrpSpPr>
          <p:cNvPr id="4" name="Group 3"/>
          <p:cNvGrpSpPr/>
          <p:nvPr/>
        </p:nvGrpSpPr>
        <p:grpSpPr>
          <a:xfrm>
            <a:off x="1360314" y="996490"/>
            <a:ext cx="3429598" cy="4304495"/>
            <a:chOff x="4160836" y="915016"/>
            <a:chExt cx="4546289" cy="57060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836" y="915016"/>
              <a:ext cx="4546289" cy="5706056"/>
            </a:xfrm>
            <a:prstGeom prst="rect">
              <a:avLst/>
            </a:prstGeom>
          </p:spPr>
        </p:pic>
        <p:sp>
          <p:nvSpPr>
            <p:cNvPr id="6" name="Rectangle 5"/>
            <p:cNvSpPr/>
            <p:nvPr/>
          </p:nvSpPr>
          <p:spPr bwMode="auto">
            <a:xfrm>
              <a:off x="4770437" y="3954462"/>
              <a:ext cx="609600" cy="685800"/>
            </a:xfrm>
            <a:prstGeom prst="rect">
              <a:avLst/>
            </a:prstGeom>
            <a:solidFill>
              <a:srgbClr val="DD4B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9433" tIns="49433" rIns="18539" bIns="18539" rtlCol="0" anchor="t" anchorCtr="0"/>
            <a:lstStyle/>
            <a:p>
              <a:pPr algn="ctr" defTabSz="504120"/>
              <a:endParaRPr lang="en-US" sz="865" spc="-5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751637" y="4095749"/>
              <a:ext cx="533400" cy="544513"/>
            </a:xfrm>
            <a:prstGeom prst="rect">
              <a:avLst/>
            </a:prstGeom>
            <a:solidFill>
              <a:srgbClr val="3732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9433" tIns="49433" rIns="18539" bIns="18539" rtlCol="0" anchor="t" anchorCtr="0"/>
            <a:lstStyle/>
            <a:p>
              <a:pPr algn="ctr" defTabSz="504120"/>
              <a:endParaRPr lang="en-US" sz="865" spc="-5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047037" y="4095749"/>
              <a:ext cx="533400" cy="468313"/>
            </a:xfrm>
            <a:prstGeom prst="rect">
              <a:avLst/>
            </a:prstGeom>
            <a:solidFill>
              <a:srgbClr val="1BA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9433" tIns="49433" rIns="18539" bIns="18539" rtlCol="0" anchor="t" anchorCtr="0"/>
            <a:lstStyle/>
            <a:p>
              <a:pPr algn="ctr" defTabSz="504120"/>
              <a:endParaRPr lang="en-US" sz="865" spc="-5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3657600" y="1657350"/>
            <a:ext cx="4730572" cy="3321759"/>
            <a:chOff x="5531607" y="1259553"/>
            <a:chExt cx="8750559" cy="6144553"/>
          </a:xfrm>
        </p:grpSpPr>
        <p:cxnSp>
          <p:nvCxnSpPr>
            <p:cNvPr id="10" name="Straight Connector 9"/>
            <p:cNvCxnSpPr>
              <a:stCxn id="12" idx="0"/>
            </p:cNvCxnSpPr>
            <p:nvPr/>
          </p:nvCxnSpPr>
          <p:spPr>
            <a:xfrm flipH="1">
              <a:off x="5531607" y="1259553"/>
              <a:ext cx="6379536" cy="1560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2" idx="4"/>
            </p:cNvCxnSpPr>
            <p:nvPr/>
          </p:nvCxnSpPr>
          <p:spPr>
            <a:xfrm flipH="1" flipV="1">
              <a:off x="5641721" y="6877121"/>
              <a:ext cx="6269423" cy="526985"/>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540119" y="1259553"/>
              <a:ext cx="4742047" cy="6144553"/>
            </a:xfrm>
            <a:prstGeom prst="ellipse">
              <a:avLst/>
            </a:prstGeom>
            <a:solidFill>
              <a:srgbClr val="37325E"/>
            </a:solidFill>
            <a:ln>
              <a:solidFill>
                <a:srgbClr val="37325E"/>
              </a:solidFill>
            </a:ln>
          </p:spPr>
          <p:style>
            <a:lnRef idx="1">
              <a:schemeClr val="accent1"/>
            </a:lnRef>
            <a:fillRef idx="3">
              <a:schemeClr val="accent1"/>
            </a:fillRef>
            <a:effectRef idx="2">
              <a:schemeClr val="accent1"/>
            </a:effectRef>
            <a:fontRef idx="minor">
              <a:schemeClr val="lt1"/>
            </a:fontRef>
          </p:style>
          <p:txBody>
            <a:bodyPr rtlCol="0" anchor="ctr"/>
            <a:lstStyle/>
            <a:p>
              <a:pPr fontAlgn="ctr"/>
              <a:endParaRPr lang="en-US" sz="1514" dirty="0">
                <a:solidFill>
                  <a:srgbClr val="FFFFFF"/>
                </a:solidFill>
                <a:cs typeface="Segoe UI" pitchFamily="34" charset="0"/>
              </a:endParaRPr>
            </a:p>
            <a:p>
              <a:pPr fontAlgn="ctr"/>
              <a:r>
                <a:rPr lang="en-US" sz="1765" dirty="0">
                  <a:solidFill>
                    <a:srgbClr val="FFFFFF"/>
                  </a:solidFill>
                  <a:cs typeface="Segoe UI" pitchFamily="34" charset="0"/>
                </a:rPr>
                <a:t>Networking</a:t>
              </a:r>
            </a:p>
            <a:p>
              <a:pPr fontAlgn="ctr"/>
              <a:r>
                <a:rPr lang="en-US" sz="1765" dirty="0">
                  <a:solidFill>
                    <a:srgbClr val="FFFFFF"/>
                  </a:solidFill>
                  <a:cs typeface="Segoe UI" pitchFamily="34" charset="0"/>
                </a:rPr>
                <a:t>Proximity</a:t>
              </a:r>
            </a:p>
            <a:p>
              <a:pPr fontAlgn="ctr"/>
              <a:r>
                <a:rPr lang="en-US" sz="1765" dirty="0">
                  <a:solidFill>
                    <a:srgbClr val="FFFFFF"/>
                  </a:solidFill>
                  <a:cs typeface="Segoe UI" pitchFamily="34" charset="0"/>
                </a:rPr>
                <a:t>In-App Purchase</a:t>
              </a:r>
            </a:p>
            <a:p>
              <a:pPr fontAlgn="ctr"/>
              <a:r>
                <a:rPr lang="en-US" sz="1765" dirty="0">
                  <a:solidFill>
                    <a:srgbClr val="FFFFFF"/>
                  </a:solidFill>
                  <a:cs typeface="Segoe UI" pitchFamily="34" charset="0"/>
                </a:rPr>
                <a:t>Sensors</a:t>
              </a:r>
            </a:p>
            <a:p>
              <a:pPr fontAlgn="ctr"/>
              <a:r>
                <a:rPr lang="en-US" sz="1765" dirty="0">
                  <a:solidFill>
                    <a:srgbClr val="FFFFFF"/>
                  </a:solidFill>
                  <a:cs typeface="Segoe UI" pitchFamily="34" charset="0"/>
                </a:rPr>
                <a:t>Location</a:t>
              </a:r>
            </a:p>
            <a:p>
              <a:pPr fontAlgn="ctr"/>
              <a:r>
                <a:rPr lang="en-US" sz="1765" dirty="0">
                  <a:solidFill>
                    <a:srgbClr val="FFFFFF"/>
                  </a:solidFill>
                  <a:cs typeface="Segoe UI" pitchFamily="34" charset="0"/>
                </a:rPr>
                <a:t>File System</a:t>
              </a:r>
            </a:p>
            <a:p>
              <a:pPr fontAlgn="ctr"/>
              <a:r>
                <a:rPr lang="en-US" sz="1765" dirty="0">
                  <a:solidFill>
                    <a:srgbClr val="FFFFFF"/>
                  </a:solidFill>
                  <a:cs typeface="Segoe UI" pitchFamily="34" charset="0"/>
                </a:rPr>
                <a:t>Core app model</a:t>
              </a:r>
            </a:p>
            <a:p>
              <a:pPr fontAlgn="ctr"/>
              <a:r>
                <a:rPr lang="en-US" sz="1765" dirty="0">
                  <a:solidFill>
                    <a:srgbClr val="FFFFFF"/>
                  </a:solidFill>
                  <a:cs typeface="Segoe UI" pitchFamily="34" charset="0"/>
                </a:rPr>
                <a:t>Threading</a:t>
              </a:r>
            </a:p>
            <a:p>
              <a:pPr algn="ctr"/>
              <a:endParaRPr lang="en-US" sz="1082" dirty="0">
                <a:solidFill>
                  <a:srgbClr val="FFFFFF"/>
                </a:solidFill>
                <a:cs typeface="Segoe UI" pitchFamily="34" charset="0"/>
              </a:endParaRPr>
            </a:p>
          </p:txBody>
        </p:sp>
      </p:grpSp>
      <p:sp>
        <p:nvSpPr>
          <p:cNvPr id="2" name="Rectangle 1"/>
          <p:cNvSpPr/>
          <p:nvPr/>
        </p:nvSpPr>
        <p:spPr bwMode="auto">
          <a:xfrm>
            <a:off x="1769353" y="1023351"/>
            <a:ext cx="1545392" cy="371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3148950" y="1242088"/>
            <a:ext cx="1545392" cy="371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2027261" y="828318"/>
            <a:ext cx="1344623" cy="706095"/>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Windows Runtime</a:t>
            </a:r>
          </a:p>
        </p:txBody>
      </p:sp>
      <p:sp>
        <p:nvSpPr>
          <p:cNvPr id="16" name="TextBox 15"/>
          <p:cNvSpPr txBox="1"/>
          <p:nvPr/>
        </p:nvSpPr>
        <p:spPr>
          <a:xfrm>
            <a:off x="3249757" y="1041711"/>
            <a:ext cx="1898869" cy="706095"/>
          </a:xfrm>
          <a:prstGeom prst="rect">
            <a:avLst/>
          </a:prstGeom>
          <a:noFill/>
        </p:spPr>
        <p:txBody>
          <a:bodyPr wrap="squar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Windows Phone Runtime</a:t>
            </a:r>
          </a:p>
        </p:txBody>
      </p:sp>
    </p:spTree>
    <p:extLst>
      <p:ext uri="{BB962C8B-B14F-4D97-AF65-F5344CB8AC3E}">
        <p14:creationId xmlns:p14="http://schemas.microsoft.com/office/powerpoint/2010/main" val="16074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Windows 8</a:t>
            </a:r>
          </a:p>
          <a:p>
            <a:pPr lvl="1"/>
            <a:r>
              <a:rPr lang="en-US" dirty="0" smtClean="0"/>
              <a:t>1024x768+</a:t>
            </a:r>
            <a:endParaRPr lang="en-US" dirty="0" smtClean="0">
              <a:sym typeface="Wingdings" panose="05000000000000000000" pitchFamily="2" charset="2"/>
            </a:endParaRPr>
          </a:p>
          <a:p>
            <a:pPr lvl="1"/>
            <a:r>
              <a:rPr lang="en-US" dirty="0" smtClean="0"/>
              <a:t>Landscape, Portrait, Snapped, Filled</a:t>
            </a:r>
          </a:p>
          <a:p>
            <a:pPr lvl="1"/>
            <a:r>
              <a:rPr lang="en-US" dirty="0" smtClean="0"/>
              <a:t>10 inch screens+</a:t>
            </a:r>
          </a:p>
          <a:p>
            <a:r>
              <a:rPr lang="en-US" dirty="0" smtClean="0"/>
              <a:t>Windows Phone 8</a:t>
            </a:r>
          </a:p>
          <a:p>
            <a:pPr lvl="1"/>
            <a:r>
              <a:rPr lang="en-US" dirty="0" smtClean="0"/>
              <a:t>800x480, 1280x720, 1280x768</a:t>
            </a:r>
          </a:p>
          <a:p>
            <a:pPr lvl="1"/>
            <a:r>
              <a:rPr lang="en-US" dirty="0" smtClean="0"/>
              <a:t>Portrait, Landscape</a:t>
            </a:r>
          </a:p>
          <a:p>
            <a:pPr lvl="1"/>
            <a:r>
              <a:rPr lang="en-US" dirty="0" smtClean="0"/>
              <a:t>&lt;5 inch screen most common</a:t>
            </a:r>
          </a:p>
          <a:p>
            <a:endParaRPr lang="en-US" dirty="0" smtClean="0"/>
          </a:p>
          <a:p>
            <a:endParaRPr lang="en-US" dirty="0"/>
          </a:p>
        </p:txBody>
      </p:sp>
      <p:sp>
        <p:nvSpPr>
          <p:cNvPr id="3" name="Title 2"/>
          <p:cNvSpPr>
            <a:spLocks noGrp="1"/>
          </p:cNvSpPr>
          <p:nvPr>
            <p:ph type="title"/>
          </p:nvPr>
        </p:nvSpPr>
        <p:spPr/>
        <p:txBody>
          <a:bodyPr/>
          <a:lstStyle/>
          <a:p>
            <a:r>
              <a:rPr lang="en-US" smtClean="0"/>
              <a:t>Form Factors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2647950"/>
            <a:ext cx="1078882" cy="173596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00" y="713051"/>
            <a:ext cx="2555226" cy="1735968"/>
          </a:xfrm>
          <a:prstGeom prst="rect">
            <a:avLst/>
          </a:prstGeom>
        </p:spPr>
      </p:pic>
    </p:spTree>
    <p:extLst>
      <p:ext uri="{BB962C8B-B14F-4D97-AF65-F5344CB8AC3E}">
        <p14:creationId xmlns:p14="http://schemas.microsoft.com/office/powerpoint/2010/main" val="301784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User experience considerations</a:t>
            </a:r>
            <a:br>
              <a:rPr lang="en-US" dirty="0" smtClean="0"/>
            </a:br>
            <a:r>
              <a:rPr lang="en-US" sz="3200" dirty="0" smtClean="0"/>
              <a:t>Design a native UX for each platform!</a:t>
            </a:r>
            <a:endParaRPr lang="en-US" sz="3200" dirty="0"/>
          </a:p>
        </p:txBody>
      </p:sp>
      <p:sp>
        <p:nvSpPr>
          <p:cNvPr id="23" name="Text Placeholder 22"/>
          <p:cNvSpPr>
            <a:spLocks noGrp="1"/>
          </p:cNvSpPr>
          <p:nvPr>
            <p:ph type="body" sz="quarter" idx="10"/>
          </p:nvPr>
        </p:nvSpPr>
        <p:spPr>
          <a:xfrm>
            <a:off x="201930" y="1404896"/>
            <a:ext cx="4033911" cy="3376654"/>
          </a:xfrm>
        </p:spPr>
        <p:txBody>
          <a:bodyPr/>
          <a:lstStyle/>
          <a:p>
            <a:r>
              <a:rPr lang="en-US" dirty="0"/>
              <a:t>Windows 8</a:t>
            </a:r>
          </a:p>
          <a:p>
            <a:pPr lvl="1"/>
            <a:r>
              <a:rPr lang="en-US" dirty="0"/>
              <a:t>One or two-handed touch, mouse</a:t>
            </a:r>
          </a:p>
          <a:p>
            <a:pPr lvl="1"/>
            <a:r>
              <a:rPr lang="en-US" dirty="0"/>
              <a:t>No guarantee of any specific hardware, must check at runtime</a:t>
            </a:r>
          </a:p>
          <a:p>
            <a:pPr lvl="1"/>
            <a:r>
              <a:rPr lang="en-US" dirty="0"/>
              <a:t>Rows and columns of content can work well</a:t>
            </a:r>
          </a:p>
          <a:p>
            <a:pPr lvl="1"/>
            <a:r>
              <a:rPr lang="en-US" dirty="0"/>
              <a:t>Scroll horizontally for more content</a:t>
            </a:r>
          </a:p>
          <a:p>
            <a:pPr lvl="1"/>
            <a:r>
              <a:rPr lang="en-US" dirty="0"/>
              <a:t>Significant room on the app bar</a:t>
            </a:r>
          </a:p>
          <a:p>
            <a:pPr lvl="1"/>
            <a:r>
              <a:rPr lang="en-US" dirty="0"/>
              <a:t>On-screen back button</a:t>
            </a:r>
          </a:p>
          <a:p>
            <a:pPr lvl="1"/>
            <a:r>
              <a:rPr lang="en-US" dirty="0"/>
              <a:t>Semantic </a:t>
            </a:r>
            <a:r>
              <a:rPr lang="en-US" dirty="0" smtClean="0"/>
              <a:t>zoom</a:t>
            </a:r>
            <a:endParaRPr lang="en-US" dirty="0"/>
          </a:p>
        </p:txBody>
      </p:sp>
      <p:sp>
        <p:nvSpPr>
          <p:cNvPr id="21" name="Text Placeholder 20"/>
          <p:cNvSpPr>
            <a:spLocks noGrp="1"/>
          </p:cNvSpPr>
          <p:nvPr>
            <p:ph type="body" sz="quarter" idx="11"/>
          </p:nvPr>
        </p:nvSpPr>
        <p:spPr>
          <a:xfrm>
            <a:off x="4908161" y="1404896"/>
            <a:ext cx="4033911" cy="3376654"/>
          </a:xfrm>
        </p:spPr>
        <p:txBody>
          <a:bodyPr/>
          <a:lstStyle/>
          <a:p>
            <a:r>
              <a:rPr lang="en-US" dirty="0"/>
              <a:t>Windows Phone 8</a:t>
            </a:r>
          </a:p>
          <a:p>
            <a:pPr lvl="1"/>
            <a:r>
              <a:rPr lang="en-US" dirty="0"/>
              <a:t>One-handed touch most common</a:t>
            </a:r>
          </a:p>
          <a:p>
            <a:pPr lvl="1"/>
            <a:r>
              <a:rPr lang="en-US" dirty="0"/>
              <a:t>Guaranteed hardware, such as camera and accelerometer</a:t>
            </a:r>
          </a:p>
          <a:p>
            <a:pPr lvl="1"/>
            <a:r>
              <a:rPr lang="en-US" dirty="0"/>
              <a:t>Avoid multiple columns of content</a:t>
            </a:r>
          </a:p>
          <a:p>
            <a:pPr lvl="1"/>
            <a:r>
              <a:rPr lang="en-US" dirty="0"/>
              <a:t>Scroll vertically for more content</a:t>
            </a:r>
          </a:p>
          <a:p>
            <a:pPr lvl="1"/>
            <a:r>
              <a:rPr lang="en-US" dirty="0"/>
              <a:t>Very limited room on the app bar</a:t>
            </a:r>
          </a:p>
          <a:p>
            <a:pPr lvl="1"/>
            <a:r>
              <a:rPr lang="en-US" dirty="0"/>
              <a:t>Hardware back button</a:t>
            </a:r>
          </a:p>
          <a:p>
            <a:pPr lvl="1"/>
            <a:r>
              <a:rPr lang="en-US" dirty="0"/>
              <a:t>No semantic </a:t>
            </a:r>
            <a:r>
              <a:rPr lang="en-US" dirty="0" smtClean="0"/>
              <a:t>zoom</a:t>
            </a:r>
            <a:endParaRPr lang="en-US" dirty="0"/>
          </a:p>
        </p:txBody>
      </p:sp>
    </p:spTree>
    <p:extLst>
      <p:ext uri="{BB962C8B-B14F-4D97-AF65-F5344CB8AC3E}">
        <p14:creationId xmlns:p14="http://schemas.microsoft.com/office/powerpoint/2010/main" val="3033835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1929" y="891882"/>
            <a:ext cx="8740142" cy="3355110"/>
          </a:xfrm>
        </p:spPr>
        <p:txBody>
          <a:bodyPr/>
          <a:lstStyle/>
          <a:p>
            <a:r>
              <a:rPr lang="en-US" dirty="0" smtClean="0"/>
              <a:t>Avoid reusing XAML across Windows Store and Windows Phone apps</a:t>
            </a:r>
          </a:p>
          <a:p>
            <a:r>
              <a:rPr lang="en-US" dirty="0" smtClean="0"/>
              <a:t>Major differences in the platforms make this difficult anyway:</a:t>
            </a:r>
          </a:p>
          <a:p>
            <a:pPr lvl="1"/>
            <a:r>
              <a:rPr lang="en-US" dirty="0" smtClean="0"/>
              <a:t>User experience</a:t>
            </a:r>
          </a:p>
          <a:p>
            <a:pPr lvl="1"/>
            <a:r>
              <a:rPr lang="en-US" dirty="0" smtClean="0"/>
              <a:t>Screen space</a:t>
            </a:r>
          </a:p>
          <a:p>
            <a:pPr lvl="1"/>
            <a:r>
              <a:rPr lang="en-US" dirty="0" smtClean="0"/>
              <a:t>Page layout / orientation</a:t>
            </a:r>
          </a:p>
          <a:p>
            <a:pPr lvl="1"/>
            <a:r>
              <a:rPr lang="en-US" dirty="0" smtClean="0"/>
              <a:t>XAML namespaces</a:t>
            </a:r>
          </a:p>
          <a:p>
            <a:pPr lvl="1"/>
            <a:r>
              <a:rPr lang="en-US" dirty="0" smtClean="0"/>
              <a:t>XAML controls</a:t>
            </a:r>
            <a:endParaRPr lang="en-US" dirty="0"/>
          </a:p>
        </p:txBody>
      </p:sp>
      <p:sp>
        <p:nvSpPr>
          <p:cNvPr id="3" name="Title 2"/>
          <p:cNvSpPr>
            <a:spLocks noGrp="1"/>
          </p:cNvSpPr>
          <p:nvPr>
            <p:ph type="title"/>
          </p:nvPr>
        </p:nvSpPr>
        <p:spPr/>
        <p:txBody>
          <a:bodyPr/>
          <a:lstStyle/>
          <a:p>
            <a:r>
              <a:rPr lang="en-US" smtClean="0"/>
              <a:t>XAML</a:t>
            </a:r>
            <a:endParaRPr lang="en-US" dirty="0"/>
          </a:p>
        </p:txBody>
      </p:sp>
    </p:spTree>
    <p:extLst>
      <p:ext uri="{BB962C8B-B14F-4D97-AF65-F5344CB8AC3E}">
        <p14:creationId xmlns:p14="http://schemas.microsoft.com/office/powerpoint/2010/main" val="1309918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047750"/>
            <a:ext cx="8740142" cy="2895600"/>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pPr algn="l"/>
            <a:r>
              <a:rPr lang="en-US" sz="5300" dirty="0" smtClean="0">
                <a:solidFill>
                  <a:srgbClr val="2C75A2"/>
                </a:solidFill>
                <a:latin typeface="Segoe UI Light" pitchFamily="34" charset="0"/>
              </a:rPr>
              <a:t>Demo</a:t>
            </a:r>
          </a:p>
          <a:p>
            <a:pPr algn="l"/>
            <a:r>
              <a:rPr lang="en-US" sz="5300" dirty="0" smtClean="0">
                <a:solidFill>
                  <a:srgbClr val="2C75A2"/>
                </a:solidFill>
                <a:latin typeface="Segoe UI Light" pitchFamily="34" charset="0"/>
              </a:rPr>
              <a:t>Portable Class Libraries</a:t>
            </a:r>
            <a:endParaRPr lang="en-US" sz="53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smtClean="0">
              <a:solidFill>
                <a:srgbClr val="2C75A2"/>
              </a:solidFill>
              <a:latin typeface="Segoe" pitchFamily="34" charset="0"/>
            </a:endParaRPr>
          </a:p>
          <a:p>
            <a:pPr algn="l"/>
            <a:r>
              <a:rPr lang="en-US" sz="2400" dirty="0" smtClean="0">
                <a:solidFill>
                  <a:srgbClr val="2C75A2"/>
                </a:solidFill>
                <a:latin typeface="Segoe" pitchFamily="34" charset="0"/>
              </a:rPr>
              <a:t>Name</a:t>
            </a:r>
            <a:endParaRPr lang="en-US" sz="2400" dirty="0">
              <a:solidFill>
                <a:srgbClr val="2C75A2"/>
              </a:solidFill>
              <a:latin typeface="Segoe" pitchFamily="34" charset="0"/>
            </a:endParaRPr>
          </a:p>
          <a:p>
            <a:pPr algn="l"/>
            <a:endParaRPr lang="en-US" sz="5300" dirty="0">
              <a:solidFill>
                <a:srgbClr val="2C75A2"/>
              </a:solidFill>
              <a:latin typeface="Segoe UI Light" pitchFamily="34" charset="0"/>
            </a:endParaRPr>
          </a:p>
        </p:txBody>
      </p:sp>
    </p:spTree>
    <p:extLst>
      <p:ext uri="{BB962C8B-B14F-4D97-AF65-F5344CB8AC3E}">
        <p14:creationId xmlns:p14="http://schemas.microsoft.com/office/powerpoint/2010/main" val="1652293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smtClean="0"/>
              <a:t>Windows 8 and Windows Store apps</a:t>
            </a:r>
          </a:p>
          <a:p>
            <a:r>
              <a:rPr lang="en-US" dirty="0" smtClean="0"/>
              <a:t>Windows </a:t>
            </a:r>
            <a:r>
              <a:rPr lang="en-US" dirty="0"/>
              <a:t>Phone </a:t>
            </a:r>
            <a:r>
              <a:rPr lang="en-US" dirty="0" smtClean="0"/>
              <a:t>apps</a:t>
            </a:r>
          </a:p>
          <a:p>
            <a:r>
              <a:rPr lang="en-US" dirty="0" smtClean="0"/>
              <a:t>Building for both</a:t>
            </a:r>
            <a:endParaRPr lang="en-US" dirty="0"/>
          </a:p>
        </p:txBody>
      </p:sp>
      <p:sp>
        <p:nvSpPr>
          <p:cNvPr id="2" name="Title 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01098616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047750"/>
            <a:ext cx="8740142" cy="2895600"/>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pPr algn="l"/>
            <a:r>
              <a:rPr lang="en-US" sz="5300" dirty="0" smtClean="0">
                <a:solidFill>
                  <a:srgbClr val="2C75A2"/>
                </a:solidFill>
                <a:latin typeface="Segoe UI Light" pitchFamily="34" charset="0"/>
              </a:rPr>
              <a:t>Demo</a:t>
            </a:r>
          </a:p>
          <a:p>
            <a:pPr algn="l"/>
            <a:r>
              <a:rPr lang="en-US" sz="5300" dirty="0" smtClean="0">
                <a:solidFill>
                  <a:srgbClr val="2C75A2"/>
                </a:solidFill>
                <a:latin typeface="Segoe UI Light" pitchFamily="34" charset="0"/>
              </a:rPr>
              <a:t>Expenses App</a:t>
            </a:r>
            <a:endParaRPr lang="en-US" sz="53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a:solidFill>
                <a:srgbClr val="2C75A2"/>
              </a:solidFill>
              <a:latin typeface="Segoe UI Light" pitchFamily="34" charset="0"/>
            </a:endParaRPr>
          </a:p>
          <a:p>
            <a:pPr algn="l"/>
            <a:endParaRPr lang="en-US" sz="2600" dirty="0" smtClean="0">
              <a:solidFill>
                <a:srgbClr val="2C75A2"/>
              </a:solidFill>
              <a:latin typeface="Segoe UI Light" pitchFamily="34" charset="0"/>
            </a:endParaRPr>
          </a:p>
          <a:p>
            <a:pPr algn="l"/>
            <a:endParaRPr lang="en-US" sz="2600" dirty="0" smtClean="0">
              <a:solidFill>
                <a:srgbClr val="2C75A2"/>
              </a:solidFill>
              <a:latin typeface="Segoe" pitchFamily="34" charset="0"/>
            </a:endParaRPr>
          </a:p>
          <a:p>
            <a:pPr algn="l"/>
            <a:r>
              <a:rPr lang="en-US" sz="2400" dirty="0" smtClean="0">
                <a:solidFill>
                  <a:srgbClr val="2C75A2"/>
                </a:solidFill>
                <a:latin typeface="Segoe" pitchFamily="34" charset="0"/>
              </a:rPr>
              <a:t>Name</a:t>
            </a:r>
            <a:endParaRPr lang="en-US" sz="2400" dirty="0">
              <a:solidFill>
                <a:srgbClr val="2C75A2"/>
              </a:solidFill>
              <a:latin typeface="Segoe" pitchFamily="34" charset="0"/>
            </a:endParaRPr>
          </a:p>
          <a:p>
            <a:pPr algn="l"/>
            <a:endParaRPr lang="en-US" sz="5300" dirty="0">
              <a:solidFill>
                <a:srgbClr val="2C75A2"/>
              </a:solidFill>
              <a:latin typeface="Segoe UI Light" pitchFamily="34" charset="0"/>
            </a:endParaRPr>
          </a:p>
        </p:txBody>
      </p:sp>
    </p:spTree>
    <p:extLst>
      <p:ext uri="{BB962C8B-B14F-4D97-AF65-F5344CB8AC3E}">
        <p14:creationId xmlns:p14="http://schemas.microsoft.com/office/powerpoint/2010/main" val="28706434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mtClean="0"/>
              <a:t>Windows 8 Camp Training Kit</a:t>
            </a:r>
          </a:p>
          <a:p>
            <a:pPr lvl="1"/>
            <a:r>
              <a:rPr lang="en-US" smtClean="0"/>
              <a:t>http://www.microsoft.com/en-us/download/details.aspx?id=29854</a:t>
            </a:r>
          </a:p>
          <a:p>
            <a:r>
              <a:rPr lang="en-US" smtClean="0"/>
              <a:t>Build your first Windows Store app</a:t>
            </a:r>
          </a:p>
          <a:p>
            <a:pPr lvl="1"/>
            <a:r>
              <a:rPr lang="en-US" smtClean="0"/>
              <a:t>http://channel9.msdn.com/Series/Build-your-first-Windows-Store-app</a:t>
            </a:r>
          </a:p>
          <a:p>
            <a:r>
              <a:rPr lang="en-US" smtClean="0"/>
              <a:t>Windows Store apps for Absolute Beginners with C#</a:t>
            </a:r>
          </a:p>
          <a:p>
            <a:pPr lvl="1"/>
            <a:r>
              <a:rPr lang="en-US" smtClean="0"/>
              <a:t>http://channel9.msdn.com/Series/Windows-Store-apps-for-Absolute-Beginners-with-C-</a:t>
            </a:r>
          </a:p>
          <a:p>
            <a:r>
              <a:rPr lang="en-US" smtClean="0"/>
              <a:t>Windows Store apps for Absolute Beginners with JavaScript</a:t>
            </a:r>
          </a:p>
          <a:p>
            <a:pPr lvl="1"/>
            <a:r>
              <a:rPr lang="en-US" smtClean="0"/>
              <a:t>http://channel9.msdn.com/Series/Windows-Store-apps-for-Absolute-Beginners-with-JavaScript</a:t>
            </a:r>
            <a:endParaRPr lang="en-US" dirty="0"/>
          </a:p>
        </p:txBody>
      </p:sp>
      <p:sp>
        <p:nvSpPr>
          <p:cNvPr id="4" name="Title 3"/>
          <p:cNvSpPr>
            <a:spLocks noGrp="1"/>
          </p:cNvSpPr>
          <p:nvPr>
            <p:ph type="title"/>
          </p:nvPr>
        </p:nvSpPr>
        <p:spPr/>
        <p:txBody>
          <a:bodyPr/>
          <a:lstStyle/>
          <a:p>
            <a:r>
              <a:rPr lang="en-US" smtClean="0"/>
              <a:t>Resources</a:t>
            </a:r>
            <a:endParaRPr lang="en-US" dirty="0"/>
          </a:p>
        </p:txBody>
      </p:sp>
    </p:spTree>
    <p:extLst>
      <p:ext uri="{BB962C8B-B14F-4D97-AF65-F5344CB8AC3E}">
        <p14:creationId xmlns:p14="http://schemas.microsoft.com/office/powerpoint/2010/main" val="73433211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mtClean="0"/>
              <a:t>Windows Phone 8 Training Kit</a:t>
            </a:r>
          </a:p>
          <a:p>
            <a:pPr lvl="1"/>
            <a:r>
              <a:rPr lang="en-US" smtClean="0"/>
              <a:t>http://www.microsoft.com/en-us/download/details.aspx?id=38782</a:t>
            </a:r>
          </a:p>
          <a:p>
            <a:r>
              <a:rPr lang="en-US" smtClean="0"/>
              <a:t>Windows Phone 8 Development for Absolute Beginners </a:t>
            </a:r>
          </a:p>
          <a:p>
            <a:pPr lvl="1"/>
            <a:r>
              <a:rPr lang="en-US" smtClean="0"/>
              <a:t>http://channel9.msdn.com/Series/Windows-Phone-8-Development-for-Absolute-Beginners</a:t>
            </a:r>
          </a:p>
          <a:p>
            <a:r>
              <a:rPr lang="en-US" smtClean="0"/>
              <a:t>Building Apps for Windows Phone 8 Jump Start </a:t>
            </a:r>
          </a:p>
          <a:p>
            <a:pPr lvl="1"/>
            <a:r>
              <a:rPr lang="en-US" smtClean="0"/>
              <a:t>http://channel9.msdn.com/Series/Building-Apps-for-Windows-Phone-8-Jump-Start</a:t>
            </a:r>
            <a:endParaRPr lang="en-US" dirty="0" smtClean="0"/>
          </a:p>
        </p:txBody>
      </p:sp>
      <p:sp>
        <p:nvSpPr>
          <p:cNvPr id="4" name="Title 3"/>
          <p:cNvSpPr>
            <a:spLocks noGrp="1"/>
          </p:cNvSpPr>
          <p:nvPr>
            <p:ph type="title"/>
          </p:nvPr>
        </p:nvSpPr>
        <p:spPr/>
        <p:txBody>
          <a:bodyPr/>
          <a:lstStyle/>
          <a:p>
            <a:r>
              <a:rPr lang="en-US" smtClean="0"/>
              <a:t>Resources</a:t>
            </a:r>
            <a:endParaRPr lang="en-US" dirty="0"/>
          </a:p>
        </p:txBody>
      </p:sp>
    </p:spTree>
    <p:extLst>
      <p:ext uri="{BB962C8B-B14F-4D97-AF65-F5344CB8AC3E}">
        <p14:creationId xmlns:p14="http://schemas.microsoft.com/office/powerpoint/2010/main" val="187867520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mtClean="0"/>
              <a:t>Building Apps for Both Windows 8 and Windows Phone 8 Jump Start</a:t>
            </a:r>
          </a:p>
          <a:p>
            <a:pPr lvl="1"/>
            <a:r>
              <a:rPr lang="en-US" smtClean="0"/>
              <a:t>http://channel9.msdn.com/Series/Building-Apps-for-Both-Windows-8-and-Windows-Phone-8-Jump-Start</a:t>
            </a:r>
            <a:endParaRPr lang="en-US" dirty="0" smtClean="0"/>
          </a:p>
        </p:txBody>
      </p:sp>
      <p:sp>
        <p:nvSpPr>
          <p:cNvPr id="4" name="Title 3"/>
          <p:cNvSpPr>
            <a:spLocks noGrp="1"/>
          </p:cNvSpPr>
          <p:nvPr>
            <p:ph type="title"/>
          </p:nvPr>
        </p:nvSpPr>
        <p:spPr/>
        <p:txBody>
          <a:bodyPr/>
          <a:lstStyle/>
          <a:p>
            <a:r>
              <a:rPr lang="en-US" smtClean="0"/>
              <a:t>Resources</a:t>
            </a:r>
            <a:endParaRPr lang="en-US" dirty="0"/>
          </a:p>
        </p:txBody>
      </p:sp>
    </p:spTree>
    <p:extLst>
      <p:ext uri="{BB962C8B-B14F-4D97-AF65-F5344CB8AC3E}">
        <p14:creationId xmlns:p14="http://schemas.microsoft.com/office/powerpoint/2010/main" val="332097948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6039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314" y="4324348"/>
            <a:ext cx="8850086" cy="780214"/>
          </a:xfrm>
          <a:prstGeom prst="rect">
            <a:avLst/>
          </a:prstGeom>
          <a:noFill/>
        </p:spPr>
        <p:txBody>
          <a:bodyPr wrap="square" lIns="182880" tIns="146304" rIns="182880" bIns="146304" rtlCol="0">
            <a:spAutoFit/>
          </a:bodyPr>
          <a:lstStyle/>
          <a:p>
            <a:pPr defTabSz="914400">
              <a:lnSpc>
                <a:spcPct val="150000"/>
              </a:lnSpc>
            </a:pPr>
            <a:r>
              <a:rPr lang="en-US" sz="700" dirty="0" smtClean="0">
                <a:solidFill>
                  <a:srgbClr val="FFFFFF">
                    <a:lumMod val="50000"/>
                  </a:srgbClr>
                </a:solidFill>
              </a:rPr>
              <a:t>The </a:t>
            </a:r>
            <a:r>
              <a:rPr lang="en-US" sz="700" dirty="0">
                <a:solidFill>
                  <a:srgbClr val="FFFFFF">
                    <a:lumMod val="50000"/>
                  </a:srgbClr>
                </a:solidFill>
              </a:rPr>
              <a:t>information herein is for informational purposes only and represents the current view of Microsoft Corporation as of the date of this presentation.  Because Microsoft must respond to changing market </a:t>
            </a:r>
            <a:r>
              <a:rPr lang="en-US" sz="700" dirty="0" smtClean="0">
                <a:solidFill>
                  <a:srgbClr val="FFFFFF">
                    <a:lumMod val="50000"/>
                  </a:srgbClr>
                </a:solidFill>
              </a:rPr>
              <a:t>conditions, it </a:t>
            </a:r>
            <a:r>
              <a:rPr lang="en-US" sz="700" dirty="0">
                <a:solidFill>
                  <a:srgbClr val="FFFFFF">
                    <a:lumMod val="50000"/>
                  </a:srgbClr>
                </a:solidFill>
              </a:rPr>
              <a:t>should not be interpreted to be a commitment on the part of Microsoft, and Microsoft cannot guarantee the accuracy of any information provided after the date of this presentation. </a:t>
            </a:r>
            <a:endParaRPr lang="en-US" sz="700" dirty="0" smtClean="0">
              <a:solidFill>
                <a:srgbClr val="FFFFFF">
                  <a:lumMod val="50000"/>
                </a:srgbClr>
              </a:solidFill>
            </a:endParaRPr>
          </a:p>
          <a:p>
            <a:pPr defTabSz="914400">
              <a:lnSpc>
                <a:spcPct val="150000"/>
              </a:lnSpc>
            </a:pPr>
            <a:r>
              <a:rPr lang="en-US" sz="700" dirty="0" smtClean="0">
                <a:solidFill>
                  <a:srgbClr val="FFFFFF">
                    <a:lumMod val="50000"/>
                  </a:srgbClr>
                </a:solidFill>
              </a:rPr>
              <a:t>MICROSOFT MAKES NO WARRANTIES, EXPRESS, IMPLIED OR STATUTORY, AS TO THE INFORMATION IN THIS PRESENTATION.</a:t>
            </a:r>
            <a:endParaRPr lang="en-US" sz="700" dirty="0">
              <a:solidFill>
                <a:srgbClr val="FFFFFF">
                  <a:lumMod val="50000"/>
                </a:srgbClr>
              </a:solidFill>
            </a:endParaRPr>
          </a:p>
        </p:txBody>
      </p:sp>
      <p:sp>
        <p:nvSpPr>
          <p:cNvPr id="4" name="TextBox 3"/>
          <p:cNvSpPr txBox="1"/>
          <p:nvPr/>
        </p:nvSpPr>
        <p:spPr>
          <a:xfrm>
            <a:off x="65314" y="4095750"/>
            <a:ext cx="8915400" cy="418576"/>
          </a:xfrm>
          <a:prstGeom prst="rect">
            <a:avLst/>
          </a:prstGeom>
          <a:noFill/>
        </p:spPr>
        <p:txBody>
          <a:bodyPr wrap="square" lIns="182880" tIns="146304" rIns="182880" bIns="146304" rtlCol="0">
            <a:spAutoFit/>
          </a:bodyPr>
          <a:lstStyle/>
          <a:p>
            <a:pPr defTabSz="914400">
              <a:spcAft>
                <a:spcPts val="600"/>
              </a:spcAft>
            </a:pPr>
            <a:r>
              <a:rPr lang="en-US" sz="800" dirty="0">
                <a:solidFill>
                  <a:srgbClr val="FFFFFF">
                    <a:lumMod val="50000"/>
                  </a:srgbClr>
                </a:solidFill>
              </a:rPr>
              <a:t>© 2013 Microsoft Corporation. All rights reserved. Microsoft, Windows, and other product names are or may be registered trademarks and/or trademarks in the U.S. and/or other countries</a:t>
            </a:r>
            <a:r>
              <a:rPr lang="en-US" sz="800" dirty="0" smtClean="0">
                <a:solidFill>
                  <a:srgbClr val="FFFFFF">
                    <a:lumMod val="50000"/>
                  </a:srgbClr>
                </a:solidFill>
              </a:rPr>
              <a:t>.</a:t>
            </a:r>
            <a:endParaRPr lang="en-US" sz="800" dirty="0">
              <a:solidFill>
                <a:srgbClr val="FFFFFF">
                  <a:lumMod val="50000"/>
                </a:srgb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399202"/>
            <a:ext cx="2470488" cy="696548"/>
          </a:xfrm>
          <a:prstGeom prst="rect">
            <a:avLst/>
          </a:prstGeom>
        </p:spPr>
      </p:pic>
    </p:spTree>
    <p:extLst>
      <p:ext uri="{BB962C8B-B14F-4D97-AF65-F5344CB8AC3E}">
        <p14:creationId xmlns:p14="http://schemas.microsoft.com/office/powerpoint/2010/main" val="82793520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01929" y="1563129"/>
            <a:ext cx="8740142" cy="1347163"/>
          </a:xfrm>
          <a:prstGeom prst="rect">
            <a:avLst/>
          </a:prstGeom>
        </p:spPr>
        <p:txBody>
          <a:bodyPr/>
          <a:lstStyle>
            <a:lvl1pPr algn="ctr" defTabSz="914166" rtl="0" eaLnBrk="1" latinLnBrk="0" hangingPunct="1">
              <a:spcBef>
                <a:spcPct val="0"/>
              </a:spcBef>
              <a:buNone/>
              <a:defRPr sz="4400" kern="1200">
                <a:solidFill>
                  <a:schemeClr val="tx1"/>
                </a:solidFill>
                <a:latin typeface="+mj-lt"/>
                <a:ea typeface="+mj-ea"/>
                <a:cs typeface="+mj-cs"/>
              </a:defRPr>
            </a:lvl1pPr>
          </a:lstStyle>
          <a:p>
            <a:r>
              <a:rPr lang="en-US" sz="6500" dirty="0" smtClean="0">
                <a:solidFill>
                  <a:schemeClr val="bg1"/>
                </a:solidFill>
                <a:latin typeface="Segoe UI Light" pitchFamily="34" charset="0"/>
              </a:rPr>
              <a:t>Windows </a:t>
            </a:r>
            <a:r>
              <a:rPr lang="en-US" sz="6500" dirty="0" smtClean="0">
                <a:solidFill>
                  <a:schemeClr val="bg1"/>
                </a:solidFill>
                <a:latin typeface="Segoe UI Light" pitchFamily="34" charset="0"/>
              </a:rPr>
              <a:t>Store Apps</a:t>
            </a:r>
            <a:endParaRPr lang="en-US" sz="6500" dirty="0">
              <a:solidFill>
                <a:schemeClr val="bg1"/>
              </a:solidFill>
              <a:latin typeface="Segoe UI Light" pitchFamily="34" charset="0"/>
            </a:endParaRPr>
          </a:p>
          <a:p>
            <a:pPr algn="l"/>
            <a:endParaRPr lang="en-US" sz="6500" dirty="0">
              <a:solidFill>
                <a:schemeClr val="bg1"/>
              </a:solidFill>
              <a:latin typeface="Segoe UI Light" pitchFamily="34" charset="0"/>
            </a:endParaRPr>
          </a:p>
        </p:txBody>
      </p:sp>
    </p:spTree>
    <p:extLst>
      <p:ext uri="{BB962C8B-B14F-4D97-AF65-F5344CB8AC3E}">
        <p14:creationId xmlns:p14="http://schemas.microsoft.com/office/powerpoint/2010/main" val="312591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reimagined</a:t>
            </a:r>
            <a:endParaRPr lang="en-US" dirty="0"/>
          </a:p>
        </p:txBody>
      </p:sp>
      <p:pic>
        <p:nvPicPr>
          <p:cNvPr id="1026" name="Picture 2" descr="C:\Users\margeaul\Documents\Windows 8 Comms &amp; Events Toolkit\Keynote Deck\IMAGES\01_Start_Screen_Bet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111" y="1326362"/>
            <a:ext cx="5136438" cy="28875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r="79745"/>
          <a:stretch/>
        </p:blipFill>
        <p:spPr bwMode="auto">
          <a:xfrm>
            <a:off x="8190446" y="3307239"/>
            <a:ext cx="692669" cy="5897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092853" y="1326358"/>
            <a:ext cx="1407319" cy="1416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New fast and fluid Start screen</a:t>
            </a:r>
          </a:p>
          <a:p>
            <a:pPr marL="34283" defTabSz="685432" fontAlgn="base">
              <a:spcBef>
                <a:spcPct val="0"/>
              </a:spcBef>
              <a:spcAft>
                <a:spcPct val="0"/>
              </a:spcAft>
            </a:pP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92853" y="2827736"/>
            <a:ext cx="2887885" cy="13997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Everything great about Windows 7 we made even better</a:t>
            </a:r>
          </a:p>
        </p:txBody>
      </p:sp>
      <p:sp>
        <p:nvSpPr>
          <p:cNvPr id="9" name="Rectangle 8"/>
          <p:cNvSpPr/>
          <p:nvPr/>
        </p:nvSpPr>
        <p:spPr bwMode="auto">
          <a:xfrm>
            <a:off x="7590236" y="1326358"/>
            <a:ext cx="1390497" cy="1416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Touch, </a:t>
            </a:r>
          </a:p>
          <a:p>
            <a:pPr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mouse, keyboard</a:t>
            </a:r>
          </a:p>
        </p:txBody>
      </p:sp>
    </p:spTree>
    <p:extLst>
      <p:ext uri="{BB962C8B-B14F-4D97-AF65-F5344CB8AC3E}">
        <p14:creationId xmlns:p14="http://schemas.microsoft.com/office/powerpoint/2010/main" val="166593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spAutoFit/>
          </a:bodyPr>
          <a:lstStyle/>
          <a:p>
            <a:r>
              <a:rPr lang="en-US" dirty="0"/>
              <a:t>G</a:t>
            </a:r>
            <a:r>
              <a:rPr lang="en-US" dirty="0" smtClean="0"/>
              <a:t>reat </a:t>
            </a:r>
            <a:r>
              <a:rPr lang="en-US" dirty="0"/>
              <a:t>experience across </a:t>
            </a:r>
            <a:r>
              <a:rPr lang="en-US" dirty="0" smtClean="0"/>
              <a:t>all hardware</a:t>
            </a:r>
            <a:endParaRPr lang="en-US" dirty="0"/>
          </a:p>
        </p:txBody>
      </p:sp>
      <p:sp>
        <p:nvSpPr>
          <p:cNvPr id="11" name="Rectangle 10"/>
          <p:cNvSpPr/>
          <p:nvPr/>
        </p:nvSpPr>
        <p:spPr bwMode="auto">
          <a:xfrm>
            <a:off x="852494" y="1326358"/>
            <a:ext cx="1407319" cy="1416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Tablets to laptops to all-in-ones</a:t>
            </a:r>
          </a:p>
        </p:txBody>
      </p:sp>
      <p:sp>
        <p:nvSpPr>
          <p:cNvPr id="12" name="Rectangle 11"/>
          <p:cNvSpPr/>
          <p:nvPr/>
        </p:nvSpPr>
        <p:spPr bwMode="auto">
          <a:xfrm>
            <a:off x="2340969" y="2827736"/>
            <a:ext cx="1408310" cy="13997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Highest power to the most efficient chipset</a:t>
            </a:r>
          </a:p>
        </p:txBody>
      </p:sp>
      <p:sp>
        <p:nvSpPr>
          <p:cNvPr id="17" name="Rectangle 16"/>
          <p:cNvSpPr/>
          <p:nvPr/>
        </p:nvSpPr>
        <p:spPr bwMode="auto">
          <a:xfrm>
            <a:off x="2340969" y="1343447"/>
            <a:ext cx="1408310" cy="13997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b" anchorCtr="0" forceAA="0" compatLnSpc="1">
            <a:prstTxWarp prst="textNoShape">
              <a:avLst/>
            </a:prstTxWarp>
            <a:noAutofit/>
          </a:bodyPr>
          <a:lstStyle/>
          <a:p>
            <a:pPr defTabSz="685432" fontAlgn="base">
              <a:spcBef>
                <a:spcPct val="0"/>
              </a:spcBef>
              <a:spcAft>
                <a:spcPct val="0"/>
              </a:spcAft>
            </a:pPr>
            <a:endParaRPr lang="en-US" spc="-75"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62708" y="2827736"/>
            <a:ext cx="1408310" cy="13997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t" anchorCtr="0" forceAA="0" compatLnSpc="1">
            <a:prstTxWarp prst="textNoShape">
              <a:avLst/>
            </a:prstTxWarp>
            <a:noAutofit/>
          </a:bodyPr>
          <a:lstStyle/>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Touch, </a:t>
            </a:r>
          </a:p>
          <a:p>
            <a:pPr marL="34283" defTabSz="685432" fontAlgn="base">
              <a:spcBef>
                <a:spcPct val="0"/>
              </a:spcBef>
              <a:spcAft>
                <a:spcPct val="0"/>
              </a:spcAft>
            </a:pPr>
            <a:r>
              <a:rPr lang="en-US" spc="-75" dirty="0">
                <a:gradFill>
                  <a:gsLst>
                    <a:gs pos="0">
                      <a:srgbClr val="FFFFFF"/>
                    </a:gs>
                    <a:gs pos="100000">
                      <a:srgbClr val="FFFFFF"/>
                    </a:gs>
                  </a:gsLst>
                  <a:lin ang="5400000" scaled="0"/>
                </a:gradFill>
                <a:ea typeface="Segoe UI" pitchFamily="34" charset="0"/>
                <a:cs typeface="Segoe UI" pitchFamily="34" charset="0"/>
              </a:rPr>
              <a:t>mouse, keyboard</a:t>
            </a:r>
          </a:p>
        </p:txBody>
      </p:sp>
      <p:pic>
        <p:nvPicPr>
          <p:cNvPr id="24"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79339"/>
          <a:stretch/>
        </p:blipFill>
        <p:spPr bwMode="auto">
          <a:xfrm>
            <a:off x="2683119" y="1732624"/>
            <a:ext cx="724012" cy="604319"/>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margeaul\Documents\Windows 8 Comms &amp; Events Toolkit\Keynote Deck\IMAGES\15_Hardwa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965" y="1409944"/>
            <a:ext cx="4418192" cy="270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260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891882"/>
            <a:ext cx="8740142" cy="4024492"/>
          </a:xfrm>
        </p:spPr>
        <p:txBody>
          <a:bodyPr/>
          <a:lstStyle/>
          <a:p>
            <a:r>
              <a:rPr lang="en-US" dirty="0" smtClean="0"/>
              <a:t>Fast and fluid user experience</a:t>
            </a:r>
          </a:p>
          <a:p>
            <a:pPr lvl="1"/>
            <a:r>
              <a:rPr lang="en-US" dirty="0" smtClean="0"/>
              <a:t>Responsive, alive, beautiful</a:t>
            </a:r>
          </a:p>
          <a:p>
            <a:r>
              <a:rPr lang="en-US" dirty="0" smtClean="0"/>
              <a:t>Immersive and full-screen </a:t>
            </a:r>
          </a:p>
          <a:p>
            <a:pPr lvl="1"/>
            <a:r>
              <a:rPr lang="en-US" dirty="0" smtClean="0"/>
              <a:t>Focuses attention on your apps</a:t>
            </a:r>
          </a:p>
          <a:p>
            <a:r>
              <a:rPr lang="en-US" dirty="0" smtClean="0"/>
              <a:t>Touch-first with full keyboard and mouse</a:t>
            </a:r>
          </a:p>
          <a:p>
            <a:pPr lvl="1"/>
            <a:r>
              <a:rPr lang="en-US" dirty="0" smtClean="0"/>
              <a:t>Enables your choice of interaction</a:t>
            </a:r>
          </a:p>
          <a:p>
            <a:r>
              <a:rPr lang="en-US" dirty="0" smtClean="0"/>
              <a:t>Web of apps working together </a:t>
            </a:r>
          </a:p>
          <a:p>
            <a:pPr lvl="1"/>
            <a:r>
              <a:rPr lang="en-US" dirty="0" smtClean="0"/>
              <a:t>Apps are connected to each other and the cloud</a:t>
            </a:r>
          </a:p>
          <a:p>
            <a:r>
              <a:rPr lang="en-US" dirty="0" smtClean="0"/>
              <a:t>Experience for all PC devices and architectures</a:t>
            </a:r>
          </a:p>
          <a:p>
            <a:pPr lvl="1"/>
            <a:r>
              <a:rPr lang="en-US" dirty="0" smtClean="0"/>
              <a:t>No compromise across new form factors, desktops and laptops</a:t>
            </a:r>
            <a:endParaRPr lang="en-US" dirty="0"/>
          </a:p>
        </p:txBody>
      </p:sp>
      <p:sp>
        <p:nvSpPr>
          <p:cNvPr id="2" name="Title 1"/>
          <p:cNvSpPr>
            <a:spLocks noGrp="1"/>
          </p:cNvSpPr>
          <p:nvPr>
            <p:ph type="title"/>
          </p:nvPr>
        </p:nvSpPr>
        <p:spPr/>
        <p:txBody>
          <a:bodyPr/>
          <a:lstStyle/>
          <a:p>
            <a:r>
              <a:rPr lang="en-US" smtClean="0"/>
              <a:t>Windows 8 Experience</a:t>
            </a:r>
            <a:endParaRPr lang="en-US" dirty="0"/>
          </a:p>
        </p:txBody>
      </p:sp>
    </p:spTree>
    <p:extLst>
      <p:ext uri="{BB962C8B-B14F-4D97-AF65-F5344CB8AC3E}">
        <p14:creationId xmlns:p14="http://schemas.microsoft.com/office/powerpoint/2010/main" val="4144917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8 Platform</a:t>
            </a:r>
          </a:p>
        </p:txBody>
      </p:sp>
      <p:sp>
        <p:nvSpPr>
          <p:cNvPr id="26" name="Rectangle 25"/>
          <p:cNvSpPr/>
          <p:nvPr/>
        </p:nvSpPr>
        <p:spPr>
          <a:xfrm>
            <a:off x="1372456" y="1092237"/>
            <a:ext cx="4764212" cy="473829"/>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defTabSz="914400"/>
            <a:r>
              <a:rPr lang="en-US" sz="2000" dirty="0">
                <a:solidFill>
                  <a:schemeClr val="bg1">
                    <a:alpha val="99000"/>
                  </a:schemeClr>
                </a:solidFill>
              </a:rPr>
              <a:t>Windows Store Apps</a:t>
            </a:r>
          </a:p>
        </p:txBody>
      </p:sp>
      <p:grpSp>
        <p:nvGrpSpPr>
          <p:cNvPr id="11" name="Group 10"/>
          <p:cNvGrpSpPr/>
          <p:nvPr/>
        </p:nvGrpSpPr>
        <p:grpSpPr>
          <a:xfrm>
            <a:off x="6190771" y="1092237"/>
            <a:ext cx="2191019" cy="3174538"/>
            <a:chOff x="6190771" y="1092237"/>
            <a:chExt cx="2191019" cy="3174538"/>
          </a:xfrm>
        </p:grpSpPr>
        <p:sp>
          <p:nvSpPr>
            <p:cNvPr id="40" name="Rectangle 39"/>
            <p:cNvSpPr/>
            <p:nvPr/>
          </p:nvSpPr>
          <p:spPr>
            <a:xfrm>
              <a:off x="6190771" y="1628424"/>
              <a:ext cx="799743" cy="211052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500" dirty="0">
                  <a:solidFill>
                    <a:schemeClr val="bg1">
                      <a:alpha val="99000"/>
                    </a:schemeClr>
                  </a:solidFill>
                </a:rPr>
                <a:t>HTML</a:t>
              </a:r>
              <a:endParaRPr lang="en-US" sz="1350" dirty="0">
                <a:solidFill>
                  <a:schemeClr val="bg1">
                    <a:alpha val="99000"/>
                  </a:schemeClr>
                </a:solidFill>
              </a:endParaRPr>
            </a:p>
            <a:p>
              <a:pPr algn="ctr"/>
              <a:r>
                <a:rPr lang="en-US" sz="1050" dirty="0">
                  <a:solidFill>
                    <a:schemeClr val="bg1">
                      <a:alpha val="99000"/>
                    </a:schemeClr>
                  </a:solidFill>
                </a:rPr>
                <a:t>JavaScript</a:t>
              </a:r>
              <a:endParaRPr lang="en-US" sz="900" dirty="0">
                <a:solidFill>
                  <a:schemeClr val="bg1">
                    <a:alpha val="99000"/>
                  </a:schemeClr>
                </a:solidFill>
              </a:endParaRPr>
            </a:p>
          </p:txBody>
        </p:sp>
        <p:sp>
          <p:nvSpPr>
            <p:cNvPr id="53" name="Rectangle 52"/>
            <p:cNvSpPr/>
            <p:nvPr/>
          </p:nvSpPr>
          <p:spPr>
            <a:xfrm>
              <a:off x="7847288" y="1628424"/>
              <a:ext cx="530494" cy="211052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54" name="Rectangle 53"/>
            <p:cNvSpPr/>
            <p:nvPr/>
          </p:nvSpPr>
          <p:spPr>
            <a:xfrm>
              <a:off x="7049000" y="1631833"/>
              <a:ext cx="747135" cy="21071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55" name="TextBox 54"/>
            <p:cNvSpPr txBox="1"/>
            <p:nvPr/>
          </p:nvSpPr>
          <p:spPr>
            <a:xfrm>
              <a:off x="7126101" y="2454557"/>
              <a:ext cx="592932" cy="461665"/>
            </a:xfrm>
            <a:prstGeom prst="rect">
              <a:avLst/>
            </a:prstGeom>
            <a:noFill/>
          </p:spPr>
          <p:txBody>
            <a:bodyPr wrap="square" lIns="0" tIns="0" rIns="0" bIns="0" rtlCol="0">
              <a:spAutoFit/>
            </a:bodyPr>
            <a:lstStyle/>
            <a:p>
              <a:pPr algn="ctr"/>
              <a:r>
                <a:rPr lang="en-US" sz="1500" dirty="0">
                  <a:solidFill>
                    <a:schemeClr val="bg1">
                      <a:alpha val="99000"/>
                    </a:schemeClr>
                  </a:solidFill>
                </a:rPr>
                <a:t>C</a:t>
              </a:r>
            </a:p>
            <a:p>
              <a:pPr algn="ctr"/>
              <a:r>
                <a:rPr lang="en-US" sz="1500" dirty="0">
                  <a:solidFill>
                    <a:schemeClr val="bg1">
                      <a:alpha val="99000"/>
                    </a:schemeClr>
                  </a:solidFill>
                </a:rPr>
                <a:t>C++</a:t>
              </a:r>
            </a:p>
          </p:txBody>
        </p:sp>
        <p:sp>
          <p:nvSpPr>
            <p:cNvPr id="57" name="TextBox 56"/>
            <p:cNvSpPr txBox="1"/>
            <p:nvPr/>
          </p:nvSpPr>
          <p:spPr>
            <a:xfrm>
              <a:off x="7876505" y="2452853"/>
              <a:ext cx="472062" cy="461665"/>
            </a:xfrm>
            <a:prstGeom prst="rect">
              <a:avLst/>
            </a:prstGeom>
            <a:noFill/>
          </p:spPr>
          <p:txBody>
            <a:bodyPr wrap="square" lIns="0" tIns="0" rIns="0" bIns="0" rtlCol="0">
              <a:spAutoFit/>
            </a:bodyPr>
            <a:lstStyle/>
            <a:p>
              <a:pPr algn="ctr"/>
              <a:r>
                <a:rPr lang="en-US" sz="1500" dirty="0">
                  <a:solidFill>
                    <a:schemeClr val="bg1">
                      <a:alpha val="99000"/>
                    </a:schemeClr>
                  </a:solidFill>
                </a:rPr>
                <a:t>C#</a:t>
              </a:r>
            </a:p>
            <a:p>
              <a:pPr algn="ctr"/>
              <a:r>
                <a:rPr lang="en-US" sz="1500" dirty="0">
                  <a:solidFill>
                    <a:schemeClr val="bg1">
                      <a:alpha val="99000"/>
                    </a:schemeClr>
                  </a:solidFill>
                </a:rPr>
                <a:t>VB</a:t>
              </a:r>
            </a:p>
          </p:txBody>
        </p:sp>
        <p:sp>
          <p:nvSpPr>
            <p:cNvPr id="58" name="Rectangle 57"/>
            <p:cNvSpPr/>
            <p:nvPr/>
          </p:nvSpPr>
          <p:spPr>
            <a:xfrm>
              <a:off x="6190771" y="1092237"/>
              <a:ext cx="2191019" cy="473829"/>
            </a:xfrm>
            <a:prstGeom prst="rect">
              <a:avLst/>
            </a:prstGeom>
            <a:solidFill>
              <a:schemeClr val="accent1">
                <a:lumMod val="50000"/>
              </a:schemeClr>
            </a:solidFill>
            <a:ln>
              <a:noFill/>
            </a:ln>
          </p:spPr>
          <p:style>
            <a:lnRef idx="2">
              <a:schemeClr val="accent1"/>
            </a:lnRef>
            <a:fillRef idx="1">
              <a:schemeClr val="lt1"/>
            </a:fillRef>
            <a:effectRef idx="0">
              <a:schemeClr val="accent1"/>
            </a:effectRef>
            <a:fontRef idx="minor">
              <a:schemeClr val="dk1"/>
            </a:fontRef>
          </p:style>
          <p:txBody>
            <a:bodyPr lIns="91294" tIns="45647" rIns="91294" bIns="45647" rtlCol="0" anchor="ctr"/>
            <a:lstStyle/>
            <a:p>
              <a:pPr algn="ctr"/>
              <a:r>
                <a:rPr lang="en-US" sz="2000" dirty="0">
                  <a:solidFill>
                    <a:schemeClr val="bg1">
                      <a:alpha val="99000"/>
                    </a:schemeClr>
                  </a:solidFill>
                </a:rPr>
                <a:t>Desktop Apps</a:t>
              </a:r>
            </a:p>
          </p:txBody>
        </p:sp>
        <p:sp>
          <p:nvSpPr>
            <p:cNvPr id="33" name="Rectangle 32"/>
            <p:cNvSpPr/>
            <p:nvPr/>
          </p:nvSpPr>
          <p:spPr>
            <a:xfrm>
              <a:off x="7049000" y="3790241"/>
              <a:ext cx="747134" cy="476534"/>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500" dirty="0">
                  <a:solidFill>
                    <a:schemeClr val="bg1">
                      <a:alpha val="99000"/>
                    </a:schemeClr>
                  </a:solidFill>
                </a:rPr>
                <a:t>Win32</a:t>
              </a:r>
            </a:p>
          </p:txBody>
        </p:sp>
        <p:sp>
          <p:nvSpPr>
            <p:cNvPr id="34" name="Rectangle 33"/>
            <p:cNvSpPr/>
            <p:nvPr/>
          </p:nvSpPr>
          <p:spPr>
            <a:xfrm>
              <a:off x="7847288" y="3790238"/>
              <a:ext cx="530494" cy="476534"/>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200" dirty="0">
                  <a:solidFill>
                    <a:schemeClr val="tx1">
                      <a:alpha val="99000"/>
                    </a:schemeClr>
                  </a:solidFill>
                </a:rPr>
                <a:t>.</a:t>
              </a:r>
              <a:r>
                <a:rPr lang="en-US" sz="1200" dirty="0">
                  <a:solidFill>
                    <a:schemeClr val="bg1">
                      <a:alpha val="99000"/>
                    </a:schemeClr>
                  </a:solidFill>
                </a:rPr>
                <a:t>NET / SL</a:t>
              </a:r>
            </a:p>
          </p:txBody>
        </p:sp>
        <p:sp>
          <p:nvSpPr>
            <p:cNvPr id="35" name="Rectangle 34"/>
            <p:cNvSpPr/>
            <p:nvPr/>
          </p:nvSpPr>
          <p:spPr>
            <a:xfrm>
              <a:off x="6190771" y="3790241"/>
              <a:ext cx="799743" cy="476534"/>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200" dirty="0">
                  <a:solidFill>
                    <a:schemeClr val="bg1">
                      <a:alpha val="99000"/>
                    </a:schemeClr>
                  </a:solidFill>
                </a:rPr>
                <a:t>Internet Explorer</a:t>
              </a:r>
            </a:p>
          </p:txBody>
        </p:sp>
      </p:grpSp>
      <p:grpSp>
        <p:nvGrpSpPr>
          <p:cNvPr id="10" name="Group 9"/>
          <p:cNvGrpSpPr/>
          <p:nvPr/>
        </p:nvGrpSpPr>
        <p:grpSpPr>
          <a:xfrm>
            <a:off x="762214" y="2879424"/>
            <a:ext cx="5374454" cy="1387350"/>
            <a:chOff x="762214" y="2879424"/>
            <a:chExt cx="5374454" cy="1387350"/>
          </a:xfrm>
        </p:grpSpPr>
        <p:sp>
          <p:nvSpPr>
            <p:cNvPr id="24" name="Rectangle 23"/>
            <p:cNvSpPr/>
            <p:nvPr/>
          </p:nvSpPr>
          <p:spPr>
            <a:xfrm>
              <a:off x="1372360" y="2879424"/>
              <a:ext cx="4764308" cy="138734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16" name="Rectangle 15"/>
            <p:cNvSpPr/>
            <p:nvPr/>
          </p:nvSpPr>
          <p:spPr>
            <a:xfrm>
              <a:off x="1458839" y="3271299"/>
              <a:ext cx="1527164" cy="467648"/>
            </a:xfrm>
            <a:prstGeom prst="rect">
              <a:avLst/>
            </a:prstGeom>
            <a:solidFill>
              <a:schemeClr val="accent1">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350" dirty="0">
                  <a:solidFill>
                    <a:schemeClr val="bg1">
                      <a:alpha val="99000"/>
                    </a:schemeClr>
                  </a:solidFill>
                </a:rPr>
                <a:t>Communication</a:t>
              </a:r>
            </a:p>
            <a:p>
              <a:pPr algn="ctr"/>
              <a:r>
                <a:rPr lang="en-US" sz="1350" dirty="0">
                  <a:solidFill>
                    <a:schemeClr val="bg1">
                      <a:alpha val="99000"/>
                    </a:schemeClr>
                  </a:solidFill>
                </a:rPr>
                <a:t> &amp; Data</a:t>
              </a:r>
            </a:p>
          </p:txBody>
        </p:sp>
        <p:sp>
          <p:nvSpPr>
            <p:cNvPr id="17" name="Rectangle 16"/>
            <p:cNvSpPr/>
            <p:nvPr/>
          </p:nvSpPr>
          <p:spPr>
            <a:xfrm>
              <a:off x="1458839" y="3825867"/>
              <a:ext cx="4591665" cy="357026"/>
            </a:xfrm>
            <a:prstGeom prst="rect">
              <a:avLst/>
            </a:prstGeom>
            <a:solidFill>
              <a:schemeClr val="accent1">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350" dirty="0">
                  <a:solidFill>
                    <a:schemeClr val="bg1">
                      <a:alpha val="99000"/>
                    </a:schemeClr>
                  </a:solidFill>
                </a:rPr>
                <a:t>Application Model</a:t>
              </a:r>
            </a:p>
          </p:txBody>
        </p:sp>
        <p:sp>
          <p:nvSpPr>
            <p:cNvPr id="18" name="Rectangle 17"/>
            <p:cNvSpPr/>
            <p:nvPr/>
          </p:nvSpPr>
          <p:spPr>
            <a:xfrm>
              <a:off x="4610323" y="3271298"/>
              <a:ext cx="1440180" cy="467649"/>
            </a:xfrm>
            <a:prstGeom prst="rect">
              <a:avLst/>
            </a:prstGeom>
            <a:solidFill>
              <a:schemeClr val="accent1">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350" dirty="0">
                  <a:solidFill>
                    <a:schemeClr val="bg1">
                      <a:alpha val="99000"/>
                    </a:schemeClr>
                  </a:solidFill>
                </a:rPr>
                <a:t>Devices &amp; Printing</a:t>
              </a:r>
            </a:p>
          </p:txBody>
        </p:sp>
        <p:sp>
          <p:nvSpPr>
            <p:cNvPr id="4" name="Rectangle 3"/>
            <p:cNvSpPr/>
            <p:nvPr/>
          </p:nvSpPr>
          <p:spPr>
            <a:xfrm>
              <a:off x="2206652" y="2881187"/>
              <a:ext cx="2958719" cy="369332"/>
            </a:xfrm>
            <a:prstGeom prst="rect">
              <a:avLst/>
            </a:prstGeom>
          </p:spPr>
          <p:txBody>
            <a:bodyPr wrap="square">
              <a:spAutoFit/>
            </a:bodyPr>
            <a:lstStyle/>
            <a:p>
              <a:pPr algn="ctr"/>
              <a:r>
                <a:rPr lang="en-US" dirty="0" err="1">
                  <a:solidFill>
                    <a:schemeClr val="bg1">
                      <a:alpha val="99000"/>
                    </a:schemeClr>
                  </a:solidFill>
                </a:rPr>
                <a:t>WinRT</a:t>
              </a:r>
              <a:r>
                <a:rPr lang="en-US" dirty="0">
                  <a:solidFill>
                    <a:schemeClr val="bg1">
                      <a:alpha val="99000"/>
                    </a:schemeClr>
                  </a:solidFill>
                </a:rPr>
                <a:t> APIs</a:t>
              </a:r>
            </a:p>
          </p:txBody>
        </p:sp>
        <p:sp>
          <p:nvSpPr>
            <p:cNvPr id="23" name="Rectangle 22"/>
            <p:cNvSpPr/>
            <p:nvPr/>
          </p:nvSpPr>
          <p:spPr>
            <a:xfrm>
              <a:off x="3074752" y="3271299"/>
              <a:ext cx="1441967" cy="467648"/>
            </a:xfrm>
            <a:prstGeom prst="rect">
              <a:avLst/>
            </a:prstGeom>
            <a:solidFill>
              <a:schemeClr val="accent1">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sz="1350" dirty="0">
                  <a:solidFill>
                    <a:schemeClr val="bg1">
                      <a:alpha val="99000"/>
                    </a:schemeClr>
                  </a:solidFill>
                </a:rPr>
                <a:t>Graphics &amp; Media </a:t>
              </a:r>
            </a:p>
          </p:txBody>
        </p:sp>
        <p:sp>
          <p:nvSpPr>
            <p:cNvPr id="38" name="Rectangle 37"/>
            <p:cNvSpPr/>
            <p:nvPr/>
          </p:nvSpPr>
          <p:spPr>
            <a:xfrm rot="16200000">
              <a:off x="303243" y="3340156"/>
              <a:ext cx="1385589" cy="467648"/>
            </a:xfrm>
            <a:prstGeom prst="rect">
              <a:avLst/>
            </a:prstGeom>
            <a:solidFill>
              <a:schemeClr val="bg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050" dirty="0">
                  <a:solidFill>
                    <a:schemeClr val="tx1">
                      <a:alpha val="99000"/>
                    </a:schemeClr>
                  </a:solidFill>
                </a:rPr>
                <a:t>System Services</a:t>
              </a:r>
            </a:p>
          </p:txBody>
        </p:sp>
      </p:grpSp>
      <p:grpSp>
        <p:nvGrpSpPr>
          <p:cNvPr id="9" name="Group 8"/>
          <p:cNvGrpSpPr/>
          <p:nvPr/>
        </p:nvGrpSpPr>
        <p:grpSpPr>
          <a:xfrm>
            <a:off x="762216" y="1631834"/>
            <a:ext cx="5378074" cy="1188938"/>
            <a:chOff x="762216" y="1631834"/>
            <a:chExt cx="5378074" cy="1188938"/>
          </a:xfrm>
        </p:grpSpPr>
        <p:sp>
          <p:nvSpPr>
            <p:cNvPr id="41" name="Rectangle 40"/>
            <p:cNvSpPr/>
            <p:nvPr/>
          </p:nvSpPr>
          <p:spPr>
            <a:xfrm>
              <a:off x="4427205" y="2231280"/>
              <a:ext cx="1713085" cy="58854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JavaScript</a:t>
              </a:r>
            </a:p>
            <a:p>
              <a:pPr algn="ctr"/>
              <a:r>
                <a:rPr lang="en-US" dirty="0">
                  <a:solidFill>
                    <a:schemeClr val="bg1">
                      <a:alpha val="99000"/>
                    </a:schemeClr>
                  </a:solidFill>
                </a:rPr>
                <a:t>(Chakra)</a:t>
              </a:r>
            </a:p>
          </p:txBody>
        </p:sp>
        <p:sp>
          <p:nvSpPr>
            <p:cNvPr id="46" name="Rectangle 45"/>
            <p:cNvSpPr/>
            <p:nvPr/>
          </p:nvSpPr>
          <p:spPr>
            <a:xfrm>
              <a:off x="1372361" y="2231360"/>
              <a:ext cx="1536446"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C</a:t>
              </a:r>
            </a:p>
            <a:p>
              <a:pPr algn="ctr"/>
              <a:r>
                <a:rPr lang="en-US" dirty="0">
                  <a:solidFill>
                    <a:schemeClr val="bg1">
                      <a:alpha val="99000"/>
                    </a:schemeClr>
                  </a:solidFill>
                </a:rPr>
                <a:t>C++</a:t>
              </a:r>
            </a:p>
          </p:txBody>
        </p:sp>
        <p:sp>
          <p:nvSpPr>
            <p:cNvPr id="47" name="Rectangle 46"/>
            <p:cNvSpPr/>
            <p:nvPr/>
          </p:nvSpPr>
          <p:spPr>
            <a:xfrm>
              <a:off x="2965528" y="2231360"/>
              <a:ext cx="1407704" cy="58941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C#</a:t>
              </a:r>
            </a:p>
            <a:p>
              <a:pPr algn="ctr"/>
              <a:r>
                <a:rPr lang="en-US" dirty="0">
                  <a:solidFill>
                    <a:schemeClr val="bg1">
                      <a:alpha val="99000"/>
                    </a:schemeClr>
                  </a:solidFill>
                </a:rPr>
                <a:t>VB</a:t>
              </a:r>
            </a:p>
          </p:txBody>
        </p:sp>
        <p:sp>
          <p:nvSpPr>
            <p:cNvPr id="30" name="Rectangle 29"/>
            <p:cNvSpPr/>
            <p:nvPr/>
          </p:nvSpPr>
          <p:spPr>
            <a:xfrm>
              <a:off x="1801440" y="1631835"/>
              <a:ext cx="2214735" cy="53939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XAML</a:t>
              </a:r>
            </a:p>
          </p:txBody>
        </p:sp>
        <p:sp>
          <p:nvSpPr>
            <p:cNvPr id="32" name="Rectangle 31"/>
            <p:cNvSpPr/>
            <p:nvPr/>
          </p:nvSpPr>
          <p:spPr>
            <a:xfrm>
              <a:off x="4427301" y="1631834"/>
              <a:ext cx="1711201" cy="53939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r>
                <a:rPr lang="en-US" dirty="0">
                  <a:solidFill>
                    <a:schemeClr val="bg1">
                      <a:alpha val="99000"/>
                    </a:schemeClr>
                  </a:solidFill>
                </a:rPr>
                <a:t>HTML / CSS</a:t>
              </a:r>
            </a:p>
          </p:txBody>
        </p:sp>
        <p:sp>
          <p:nvSpPr>
            <p:cNvPr id="36" name="Rectangle 35"/>
            <p:cNvSpPr/>
            <p:nvPr/>
          </p:nvSpPr>
          <p:spPr>
            <a:xfrm>
              <a:off x="1372361" y="1631835"/>
              <a:ext cx="365215" cy="60145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37" name="Rectangle 36"/>
            <p:cNvSpPr/>
            <p:nvPr/>
          </p:nvSpPr>
          <p:spPr>
            <a:xfrm>
              <a:off x="4078686" y="1631835"/>
              <a:ext cx="294547" cy="61083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91294" tIns="45647" rIns="91294" bIns="45647" rtlCol="0" anchor="ctr"/>
            <a:lstStyle/>
            <a:p>
              <a:pPr algn="ctr"/>
              <a:endParaRPr lang="en-US" dirty="0">
                <a:solidFill>
                  <a:schemeClr val="tx1">
                    <a:alpha val="99000"/>
                  </a:schemeClr>
                </a:solidFill>
              </a:endParaRPr>
            </a:p>
          </p:txBody>
        </p:sp>
        <p:sp>
          <p:nvSpPr>
            <p:cNvPr id="45" name="Rectangle 44"/>
            <p:cNvSpPr/>
            <p:nvPr/>
          </p:nvSpPr>
          <p:spPr>
            <a:xfrm rot="16200000">
              <a:off x="760298" y="1644983"/>
              <a:ext cx="471488" cy="467648"/>
            </a:xfrm>
            <a:prstGeom prst="rect">
              <a:avLst/>
            </a:prstGeom>
            <a:solidFill>
              <a:schemeClr val="bg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050" dirty="0">
                  <a:solidFill>
                    <a:schemeClr val="tx1">
                      <a:alpha val="99000"/>
                    </a:schemeClr>
                  </a:solidFill>
                </a:rPr>
                <a:t>View</a:t>
              </a:r>
            </a:p>
          </p:txBody>
        </p:sp>
        <p:sp>
          <p:nvSpPr>
            <p:cNvPr id="59" name="Rectangle 58"/>
            <p:cNvSpPr/>
            <p:nvPr/>
          </p:nvSpPr>
          <p:spPr>
            <a:xfrm rot="16200000">
              <a:off x="671742" y="2261701"/>
              <a:ext cx="648595" cy="467648"/>
            </a:xfrm>
            <a:prstGeom prst="rect">
              <a:avLst/>
            </a:prstGeom>
            <a:solidFill>
              <a:schemeClr val="bg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050" dirty="0">
                  <a:solidFill>
                    <a:schemeClr val="tx1">
                      <a:alpha val="99000"/>
                    </a:schemeClr>
                  </a:solidFill>
                </a:rPr>
                <a:t>Model Controller</a:t>
              </a:r>
            </a:p>
          </p:txBody>
        </p:sp>
      </p:grpSp>
      <p:sp>
        <p:nvSpPr>
          <p:cNvPr id="28" name="Rectangle 27"/>
          <p:cNvSpPr/>
          <p:nvPr/>
        </p:nvSpPr>
        <p:spPr>
          <a:xfrm>
            <a:off x="1372456" y="4329519"/>
            <a:ext cx="7005326" cy="484094"/>
          </a:xfrm>
          <a:prstGeom prst="rect">
            <a:avLst/>
          </a:prstGeom>
          <a:solidFill>
            <a:srgbClr val="7FBA00"/>
          </a:solidFill>
          <a:ln>
            <a:noFill/>
          </a:ln>
          <a:effectLst/>
        </p:spPr>
        <p:style>
          <a:lnRef idx="1">
            <a:schemeClr val="accent3"/>
          </a:lnRef>
          <a:fillRef idx="2">
            <a:schemeClr val="accent3"/>
          </a:fillRef>
          <a:effectRef idx="1">
            <a:schemeClr val="accent3"/>
          </a:effectRef>
          <a:fontRef idx="minor">
            <a:schemeClr val="dk1"/>
          </a:fontRef>
        </p:style>
        <p:txBody>
          <a:bodyPr lIns="91294" tIns="45647" rIns="91294" bIns="45647" rtlCol="0" anchor="ctr"/>
          <a:lstStyle/>
          <a:p>
            <a:pPr algn="ctr"/>
            <a:r>
              <a:rPr lang="en-US" sz="2100" dirty="0">
                <a:solidFill>
                  <a:schemeClr val="bg1">
                    <a:alpha val="99000"/>
                  </a:schemeClr>
                </a:solidFill>
              </a:rPr>
              <a:t>Windows Core OS Services</a:t>
            </a:r>
          </a:p>
        </p:txBody>
      </p:sp>
      <p:sp>
        <p:nvSpPr>
          <p:cNvPr id="60" name="Rectangle 59"/>
          <p:cNvSpPr/>
          <p:nvPr/>
        </p:nvSpPr>
        <p:spPr>
          <a:xfrm rot="16200000">
            <a:off x="753988" y="4346648"/>
            <a:ext cx="484095" cy="467648"/>
          </a:xfrm>
          <a:prstGeom prst="rect">
            <a:avLst/>
          </a:prstGeom>
          <a:solidFill>
            <a:srgbClr val="EAFFBE"/>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050" dirty="0">
                <a:solidFill>
                  <a:schemeClr val="tx1">
                    <a:alpha val="99000"/>
                  </a:schemeClr>
                </a:solidFill>
              </a:rPr>
              <a:t>Core</a:t>
            </a:r>
          </a:p>
        </p:txBody>
      </p:sp>
    </p:spTree>
    <p:extLst>
      <p:ext uri="{BB962C8B-B14F-4D97-AF65-F5344CB8AC3E}">
        <p14:creationId xmlns:p14="http://schemas.microsoft.com/office/powerpoint/2010/main" val="3561920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Runtime APIs</a:t>
            </a:r>
            <a:endParaRPr lang="en-US" dirty="0"/>
          </a:p>
        </p:txBody>
      </p:sp>
      <p:sp>
        <p:nvSpPr>
          <p:cNvPr id="4" name="Rounded Rectangle 3"/>
          <p:cNvSpPr/>
          <p:nvPr/>
        </p:nvSpPr>
        <p:spPr>
          <a:xfrm>
            <a:off x="381595" y="4085756"/>
            <a:ext cx="8379620" cy="886295"/>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Fundamentals</a:t>
            </a:r>
          </a:p>
        </p:txBody>
      </p:sp>
      <p:grpSp>
        <p:nvGrpSpPr>
          <p:cNvPr id="18" name="Group 17"/>
          <p:cNvGrpSpPr/>
          <p:nvPr/>
        </p:nvGrpSpPr>
        <p:grpSpPr>
          <a:xfrm>
            <a:off x="458697" y="4466206"/>
            <a:ext cx="8236010" cy="411480"/>
            <a:chOff x="458697" y="4466206"/>
            <a:chExt cx="8236010" cy="411480"/>
          </a:xfrm>
        </p:grpSpPr>
        <p:sp>
          <p:nvSpPr>
            <p:cNvPr id="8" name="Rectangle 7"/>
            <p:cNvSpPr/>
            <p:nvPr/>
          </p:nvSpPr>
          <p:spPr bwMode="auto">
            <a:xfrm>
              <a:off x="458697"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Application Services</a:t>
              </a:r>
            </a:p>
          </p:txBody>
        </p:sp>
        <p:sp>
          <p:nvSpPr>
            <p:cNvPr id="9" name="Rectangle 8"/>
            <p:cNvSpPr/>
            <p:nvPr/>
          </p:nvSpPr>
          <p:spPr bwMode="auto">
            <a:xfrm>
              <a:off x="1844040"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Threading/Timers</a:t>
              </a:r>
            </a:p>
          </p:txBody>
        </p:sp>
        <p:sp>
          <p:nvSpPr>
            <p:cNvPr id="10" name="Rectangle 9"/>
            <p:cNvSpPr/>
            <p:nvPr/>
          </p:nvSpPr>
          <p:spPr bwMode="auto">
            <a:xfrm>
              <a:off x="3229384"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Memory</a:t>
              </a:r>
              <a:r>
                <a:rPr lang="en-US" sz="975" dirty="0">
                  <a:solidFill>
                    <a:schemeClr val="tx1">
                      <a:alpha val="99000"/>
                    </a:schemeClr>
                  </a:solidFill>
                </a:rPr>
                <a:t> </a:t>
              </a:r>
              <a:r>
                <a:rPr lang="en-US" sz="975" dirty="0">
                  <a:solidFill>
                    <a:schemeClr val="bg1">
                      <a:alpha val="99000"/>
                    </a:schemeClr>
                  </a:solidFill>
                </a:rPr>
                <a:t>Management</a:t>
              </a:r>
            </a:p>
          </p:txBody>
        </p:sp>
        <p:sp>
          <p:nvSpPr>
            <p:cNvPr id="11" name="Rectangle 10"/>
            <p:cNvSpPr/>
            <p:nvPr/>
          </p:nvSpPr>
          <p:spPr bwMode="auto">
            <a:xfrm>
              <a:off x="4614727"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Authentication</a:t>
              </a:r>
            </a:p>
          </p:txBody>
        </p:sp>
        <p:sp>
          <p:nvSpPr>
            <p:cNvPr id="12" name="Rectangle 11"/>
            <p:cNvSpPr/>
            <p:nvPr/>
          </p:nvSpPr>
          <p:spPr bwMode="auto">
            <a:xfrm>
              <a:off x="5996368"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Cryptography</a:t>
              </a:r>
            </a:p>
          </p:txBody>
        </p:sp>
        <p:sp>
          <p:nvSpPr>
            <p:cNvPr id="13" name="Rectangle 12"/>
            <p:cNvSpPr/>
            <p:nvPr/>
          </p:nvSpPr>
          <p:spPr bwMode="auto">
            <a:xfrm>
              <a:off x="7381712" y="4466206"/>
              <a:ext cx="1312995"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Globalization</a:t>
              </a:r>
            </a:p>
          </p:txBody>
        </p:sp>
      </p:grpSp>
      <p:grpSp>
        <p:nvGrpSpPr>
          <p:cNvPr id="21" name="Group 20"/>
          <p:cNvGrpSpPr/>
          <p:nvPr/>
        </p:nvGrpSpPr>
        <p:grpSpPr>
          <a:xfrm>
            <a:off x="382788" y="2264546"/>
            <a:ext cx="4150541" cy="850392"/>
            <a:chOff x="382788" y="2264546"/>
            <a:chExt cx="4150541" cy="850392"/>
          </a:xfrm>
        </p:grpSpPr>
        <p:sp>
          <p:nvSpPr>
            <p:cNvPr id="5" name="Rounded Rectangle 4"/>
            <p:cNvSpPr/>
            <p:nvPr/>
          </p:nvSpPr>
          <p:spPr>
            <a:xfrm>
              <a:off x="382788" y="2264546"/>
              <a:ext cx="4150541" cy="850392"/>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Devices</a:t>
              </a:r>
            </a:p>
          </p:txBody>
        </p:sp>
        <p:sp>
          <p:nvSpPr>
            <p:cNvPr id="34" name="Rectangle 33"/>
            <p:cNvSpPr/>
            <p:nvPr/>
          </p:nvSpPr>
          <p:spPr bwMode="auto">
            <a:xfrm>
              <a:off x="458698" y="262076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err="1">
                  <a:solidFill>
                    <a:schemeClr val="bg1">
                      <a:alpha val="99000"/>
                    </a:schemeClr>
                  </a:solidFill>
                </a:rPr>
                <a:t>Geolocation</a:t>
              </a:r>
              <a:endParaRPr lang="en-US" sz="975" dirty="0">
                <a:solidFill>
                  <a:schemeClr val="bg1">
                    <a:alpha val="99000"/>
                  </a:schemeClr>
                </a:solidFill>
              </a:endParaRPr>
            </a:p>
          </p:txBody>
        </p:sp>
        <p:sp>
          <p:nvSpPr>
            <p:cNvPr id="35" name="Rectangle 34"/>
            <p:cNvSpPr/>
            <p:nvPr/>
          </p:nvSpPr>
          <p:spPr bwMode="auto">
            <a:xfrm>
              <a:off x="1471723" y="262076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Portable</a:t>
              </a:r>
            </a:p>
          </p:txBody>
        </p:sp>
        <p:sp>
          <p:nvSpPr>
            <p:cNvPr id="36" name="Rectangle 35"/>
            <p:cNvSpPr/>
            <p:nvPr/>
          </p:nvSpPr>
          <p:spPr bwMode="auto">
            <a:xfrm>
              <a:off x="2484747" y="262076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Sensors</a:t>
              </a:r>
            </a:p>
          </p:txBody>
        </p:sp>
        <p:sp>
          <p:nvSpPr>
            <p:cNvPr id="37" name="Rectangle 36"/>
            <p:cNvSpPr/>
            <p:nvPr/>
          </p:nvSpPr>
          <p:spPr bwMode="auto">
            <a:xfrm>
              <a:off x="3497771" y="262076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NFC</a:t>
              </a:r>
            </a:p>
          </p:txBody>
        </p:sp>
      </p:grpSp>
      <p:sp>
        <p:nvSpPr>
          <p:cNvPr id="3" name="Rounded Rectangle 2"/>
          <p:cNvSpPr/>
          <p:nvPr/>
        </p:nvSpPr>
        <p:spPr>
          <a:xfrm>
            <a:off x="382788" y="879873"/>
            <a:ext cx="8377238" cy="1322828"/>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User Interface</a:t>
            </a:r>
          </a:p>
        </p:txBody>
      </p:sp>
      <p:grpSp>
        <p:nvGrpSpPr>
          <p:cNvPr id="22" name="Group 21"/>
          <p:cNvGrpSpPr/>
          <p:nvPr/>
        </p:nvGrpSpPr>
        <p:grpSpPr>
          <a:xfrm>
            <a:off x="1147204" y="1237735"/>
            <a:ext cx="6848404" cy="866394"/>
            <a:chOff x="1147204" y="1237735"/>
            <a:chExt cx="6848404" cy="866394"/>
          </a:xfrm>
        </p:grpSpPr>
        <p:sp>
          <p:nvSpPr>
            <p:cNvPr id="44" name="Rectangle 43"/>
            <p:cNvSpPr/>
            <p:nvPr/>
          </p:nvSpPr>
          <p:spPr bwMode="auto">
            <a:xfrm>
              <a:off x="1147204"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SVG</a:t>
              </a:r>
            </a:p>
          </p:txBody>
        </p:sp>
        <p:sp>
          <p:nvSpPr>
            <p:cNvPr id="45" name="Rectangle 44"/>
            <p:cNvSpPr/>
            <p:nvPr/>
          </p:nvSpPr>
          <p:spPr bwMode="auto">
            <a:xfrm>
              <a:off x="2530080"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Tiles</a:t>
              </a:r>
            </a:p>
          </p:txBody>
        </p:sp>
        <p:sp>
          <p:nvSpPr>
            <p:cNvPr id="46" name="Rectangle 45"/>
            <p:cNvSpPr/>
            <p:nvPr/>
          </p:nvSpPr>
          <p:spPr bwMode="auto">
            <a:xfrm>
              <a:off x="3912957"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Input</a:t>
              </a:r>
            </a:p>
          </p:txBody>
        </p:sp>
        <p:sp>
          <p:nvSpPr>
            <p:cNvPr id="47" name="Rectangle 46"/>
            <p:cNvSpPr/>
            <p:nvPr/>
          </p:nvSpPr>
          <p:spPr bwMode="auto">
            <a:xfrm>
              <a:off x="5295833"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Accessibility</a:t>
              </a:r>
            </a:p>
          </p:txBody>
        </p:sp>
        <p:sp>
          <p:nvSpPr>
            <p:cNvPr id="48" name="Rectangle 47"/>
            <p:cNvSpPr/>
            <p:nvPr/>
          </p:nvSpPr>
          <p:spPr bwMode="auto">
            <a:xfrm>
              <a:off x="6684951" y="1692649"/>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Printing</a:t>
              </a:r>
            </a:p>
          </p:txBody>
        </p:sp>
        <p:sp>
          <p:nvSpPr>
            <p:cNvPr id="53" name="Rectangle 52"/>
            <p:cNvSpPr/>
            <p:nvPr/>
          </p:nvSpPr>
          <p:spPr bwMode="auto">
            <a:xfrm>
              <a:off x="1147204"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HTML5/CSS</a:t>
              </a:r>
            </a:p>
          </p:txBody>
        </p:sp>
        <p:sp>
          <p:nvSpPr>
            <p:cNvPr id="54" name="Rectangle 53"/>
            <p:cNvSpPr/>
            <p:nvPr/>
          </p:nvSpPr>
          <p:spPr bwMode="auto">
            <a:xfrm>
              <a:off x="2530080"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XAML</a:t>
              </a:r>
            </a:p>
          </p:txBody>
        </p:sp>
        <p:sp>
          <p:nvSpPr>
            <p:cNvPr id="55" name="Rectangle 54"/>
            <p:cNvSpPr/>
            <p:nvPr/>
          </p:nvSpPr>
          <p:spPr bwMode="auto">
            <a:xfrm>
              <a:off x="3912957"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DirectX</a:t>
              </a:r>
            </a:p>
          </p:txBody>
        </p:sp>
        <p:sp>
          <p:nvSpPr>
            <p:cNvPr id="56" name="Rectangle 55"/>
            <p:cNvSpPr/>
            <p:nvPr/>
          </p:nvSpPr>
          <p:spPr bwMode="auto">
            <a:xfrm>
              <a:off x="5295833"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Controls</a:t>
              </a:r>
            </a:p>
          </p:txBody>
        </p:sp>
        <p:sp>
          <p:nvSpPr>
            <p:cNvPr id="57" name="Rectangle 56"/>
            <p:cNvSpPr/>
            <p:nvPr/>
          </p:nvSpPr>
          <p:spPr bwMode="auto">
            <a:xfrm>
              <a:off x="6684951" y="1237735"/>
              <a:ext cx="1310657"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Data Binding</a:t>
              </a:r>
            </a:p>
          </p:txBody>
        </p:sp>
      </p:grpSp>
      <p:grpSp>
        <p:nvGrpSpPr>
          <p:cNvPr id="20" name="Group 19"/>
          <p:cNvGrpSpPr/>
          <p:nvPr/>
        </p:nvGrpSpPr>
        <p:grpSpPr>
          <a:xfrm>
            <a:off x="4619605" y="2264548"/>
            <a:ext cx="4150541" cy="1759361"/>
            <a:chOff x="4619605" y="2264548"/>
            <a:chExt cx="4150541" cy="1759361"/>
          </a:xfrm>
        </p:grpSpPr>
        <p:sp>
          <p:nvSpPr>
            <p:cNvPr id="61" name="Rounded Rectangle 60"/>
            <p:cNvSpPr/>
            <p:nvPr/>
          </p:nvSpPr>
          <p:spPr>
            <a:xfrm>
              <a:off x="4619605" y="2264548"/>
              <a:ext cx="4150541" cy="1759361"/>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Communications &amp; Data</a:t>
              </a:r>
            </a:p>
          </p:txBody>
        </p:sp>
        <p:sp>
          <p:nvSpPr>
            <p:cNvPr id="62" name="Rectangle 61"/>
            <p:cNvSpPr/>
            <p:nvPr/>
          </p:nvSpPr>
          <p:spPr bwMode="auto">
            <a:xfrm>
              <a:off x="4695515" y="352437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Memory Management</a:t>
              </a:r>
            </a:p>
          </p:txBody>
        </p:sp>
        <p:sp>
          <p:nvSpPr>
            <p:cNvPr id="63" name="Rectangle 62"/>
            <p:cNvSpPr/>
            <p:nvPr/>
          </p:nvSpPr>
          <p:spPr bwMode="auto">
            <a:xfrm>
              <a:off x="5708540" y="352437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XML</a:t>
              </a:r>
            </a:p>
          </p:txBody>
        </p:sp>
        <p:sp>
          <p:nvSpPr>
            <p:cNvPr id="64" name="Rectangle 63"/>
            <p:cNvSpPr/>
            <p:nvPr/>
          </p:nvSpPr>
          <p:spPr bwMode="auto">
            <a:xfrm>
              <a:off x="6721564" y="352437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Networking</a:t>
              </a:r>
            </a:p>
          </p:txBody>
        </p:sp>
        <p:sp>
          <p:nvSpPr>
            <p:cNvPr id="65" name="Rectangle 64"/>
            <p:cNvSpPr/>
            <p:nvPr/>
          </p:nvSpPr>
          <p:spPr bwMode="auto">
            <a:xfrm>
              <a:off x="7734588" y="352437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SMS</a:t>
              </a:r>
            </a:p>
          </p:txBody>
        </p:sp>
        <p:sp>
          <p:nvSpPr>
            <p:cNvPr id="67" name="Rectangle 66"/>
            <p:cNvSpPr/>
            <p:nvPr/>
          </p:nvSpPr>
          <p:spPr bwMode="auto">
            <a:xfrm>
              <a:off x="5708540" y="3072569"/>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Notifications</a:t>
              </a:r>
            </a:p>
          </p:txBody>
        </p:sp>
        <p:sp>
          <p:nvSpPr>
            <p:cNvPr id="68" name="Rectangle 67"/>
            <p:cNvSpPr/>
            <p:nvPr/>
          </p:nvSpPr>
          <p:spPr bwMode="auto">
            <a:xfrm>
              <a:off x="6721564" y="3072569"/>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Streams</a:t>
              </a:r>
            </a:p>
          </p:txBody>
        </p:sp>
        <p:sp>
          <p:nvSpPr>
            <p:cNvPr id="70" name="Rectangle 69"/>
            <p:cNvSpPr/>
            <p:nvPr/>
          </p:nvSpPr>
          <p:spPr bwMode="auto">
            <a:xfrm>
              <a:off x="4695515" y="2620765"/>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Contracts</a:t>
              </a:r>
            </a:p>
          </p:txBody>
        </p:sp>
        <p:sp>
          <p:nvSpPr>
            <p:cNvPr id="71" name="Rectangle 70"/>
            <p:cNvSpPr/>
            <p:nvPr/>
          </p:nvSpPr>
          <p:spPr bwMode="auto">
            <a:xfrm>
              <a:off x="5708539" y="2620765"/>
              <a:ext cx="1973144"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Local &amp; Cloud Storage</a:t>
              </a:r>
            </a:p>
          </p:txBody>
        </p:sp>
        <p:sp>
          <p:nvSpPr>
            <p:cNvPr id="73" name="Rectangle 72"/>
            <p:cNvSpPr/>
            <p:nvPr/>
          </p:nvSpPr>
          <p:spPr bwMode="auto">
            <a:xfrm>
              <a:off x="7734588" y="2620765"/>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Web</a:t>
              </a:r>
            </a:p>
          </p:txBody>
        </p:sp>
      </p:grpSp>
      <p:grpSp>
        <p:nvGrpSpPr>
          <p:cNvPr id="19" name="Group 18"/>
          <p:cNvGrpSpPr/>
          <p:nvPr/>
        </p:nvGrpSpPr>
        <p:grpSpPr>
          <a:xfrm>
            <a:off x="385049" y="3173516"/>
            <a:ext cx="4150541" cy="850392"/>
            <a:chOff x="385049" y="3173516"/>
            <a:chExt cx="4150541" cy="850392"/>
          </a:xfrm>
        </p:grpSpPr>
        <p:sp>
          <p:nvSpPr>
            <p:cNvPr id="74" name="Rounded Rectangle 73"/>
            <p:cNvSpPr/>
            <p:nvPr/>
          </p:nvSpPr>
          <p:spPr>
            <a:xfrm>
              <a:off x="385049" y="3173516"/>
              <a:ext cx="4150541" cy="850392"/>
            </a:xfrm>
            <a:prstGeom prst="roundRect">
              <a:avLst>
                <a:gd name="adj" fmla="val 1038"/>
              </a:avLst>
            </a:prstGeom>
            <a:solidFill>
              <a:schemeClr val="accent1">
                <a:alpha val="99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alpha val="99000"/>
                    </a:schemeClr>
                  </a:solidFill>
                </a:rPr>
                <a:t>Media</a:t>
              </a:r>
            </a:p>
          </p:txBody>
        </p:sp>
        <p:sp>
          <p:nvSpPr>
            <p:cNvPr id="75" name="Rectangle 74"/>
            <p:cNvSpPr/>
            <p:nvPr/>
          </p:nvSpPr>
          <p:spPr bwMode="auto">
            <a:xfrm>
              <a:off x="460959" y="352973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Playback</a:t>
              </a:r>
            </a:p>
          </p:txBody>
        </p:sp>
        <p:sp>
          <p:nvSpPr>
            <p:cNvPr id="76" name="Rectangle 75"/>
            <p:cNvSpPr/>
            <p:nvPr/>
          </p:nvSpPr>
          <p:spPr bwMode="auto">
            <a:xfrm>
              <a:off x="1473984" y="352973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Capture</a:t>
              </a:r>
            </a:p>
          </p:txBody>
        </p:sp>
        <p:sp>
          <p:nvSpPr>
            <p:cNvPr id="77" name="Rectangle 76"/>
            <p:cNvSpPr/>
            <p:nvPr/>
          </p:nvSpPr>
          <p:spPr bwMode="auto">
            <a:xfrm>
              <a:off x="2487008" y="352973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err="1">
                  <a:solidFill>
                    <a:schemeClr val="bg1">
                      <a:alpha val="99000"/>
                    </a:schemeClr>
                  </a:solidFill>
                </a:rPr>
                <a:t>PlayTo</a:t>
              </a:r>
              <a:endParaRPr lang="en-US" sz="975" dirty="0">
                <a:solidFill>
                  <a:schemeClr val="bg1">
                    <a:alpha val="99000"/>
                  </a:schemeClr>
                </a:solidFill>
              </a:endParaRPr>
            </a:p>
          </p:txBody>
        </p:sp>
        <p:sp>
          <p:nvSpPr>
            <p:cNvPr id="78" name="Rectangle 77"/>
            <p:cNvSpPr/>
            <p:nvPr/>
          </p:nvSpPr>
          <p:spPr bwMode="auto">
            <a:xfrm>
              <a:off x="3500032" y="3529734"/>
              <a:ext cx="960120" cy="411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4290" tIns="34289" rIns="34290" bIns="34289" numCol="1" rtlCol="0" anchor="ctr" anchorCtr="0" compatLnSpc="1">
              <a:prstTxWarp prst="textNoShape">
                <a:avLst/>
              </a:prstTxWarp>
            </a:bodyPr>
            <a:lstStyle/>
            <a:p>
              <a:pPr algn="ctr" defTabSz="685574" fontAlgn="base">
                <a:lnSpc>
                  <a:spcPct val="90000"/>
                </a:lnSpc>
                <a:spcBef>
                  <a:spcPct val="0"/>
                </a:spcBef>
                <a:spcAft>
                  <a:spcPct val="0"/>
                </a:spcAft>
              </a:pPr>
              <a:r>
                <a:rPr lang="en-US" sz="975" dirty="0">
                  <a:solidFill>
                    <a:schemeClr val="bg1">
                      <a:alpha val="99000"/>
                    </a:schemeClr>
                  </a:solidFill>
                </a:rPr>
                <a:t>Visual Effects</a:t>
              </a:r>
            </a:p>
          </p:txBody>
        </p:sp>
      </p:grpSp>
    </p:spTree>
    <p:extLst>
      <p:ext uri="{BB962C8B-B14F-4D97-AF65-F5344CB8AC3E}">
        <p14:creationId xmlns:p14="http://schemas.microsoft.com/office/powerpoint/2010/main" val="111613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Microsoft_Internal_Group_template_16-9_WHITE_Blue_accents">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Internal Group_Blue_16x9_2012-08-18">
  <a:themeElements>
    <a:clrScheme name="Custom 6">
      <a:dk1>
        <a:srgbClr val="505050"/>
      </a:dk1>
      <a:lt1>
        <a:srgbClr val="FFFFFF"/>
      </a:lt1>
      <a:dk2>
        <a:srgbClr val="002050"/>
      </a:dk2>
      <a:lt2>
        <a:srgbClr val="00BCF2"/>
      </a:lt2>
      <a:accent1>
        <a:srgbClr val="0072C6"/>
      </a:accent1>
      <a:accent2>
        <a:srgbClr val="E81123"/>
      </a:accent2>
      <a:accent3>
        <a:srgbClr val="002050"/>
      </a:accent3>
      <a:accent4>
        <a:srgbClr val="B4009E"/>
      </a:accent4>
      <a:accent5>
        <a:srgbClr val="4668C5"/>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ole xmlns="d173c6d1-97a5-4521-846b-67d7d1d42956">11</Role>
    <PublishingExpirationDate xmlns="http://schemas.microsoft.com/sharepoint/v3" xsi:nil="true"/>
    <PublishingStartDate xmlns="http://schemas.microsoft.com/sharepoint/v3" xsi:nil="true"/>
    <Focus xmlns="9c3d5f81-e424-4143-b9e5-c8178438a162"/>
    <Audience1 xmlns="9c3d5f81-e424-4143-b9e5-c8178438a162">1</Audience1>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3C17C07B045B4C8DF66915F418DAAB" ma:contentTypeVersion="5" ma:contentTypeDescription="Create a new document." ma:contentTypeScope="" ma:versionID="929ec8aa7b1425325676ac4523976615">
  <xsd:schema xmlns:xsd="http://www.w3.org/2001/XMLSchema" xmlns:xs="http://www.w3.org/2001/XMLSchema" xmlns:p="http://schemas.microsoft.com/office/2006/metadata/properties" xmlns:ns1="http://schemas.microsoft.com/sharepoint/v3" xmlns:ns2="9c3d5f81-e424-4143-b9e5-c8178438a162" xmlns:ns3="d173c6d1-97a5-4521-846b-67d7d1d42956" targetNamespace="http://schemas.microsoft.com/office/2006/metadata/properties" ma:root="true" ma:fieldsID="43a5e173e62822d01dca4703784fc5dd" ns1:_="" ns2:_="" ns3:_="">
    <xsd:import namespace="http://schemas.microsoft.com/sharepoint/v3"/>
    <xsd:import namespace="9c3d5f81-e424-4143-b9e5-c8178438a162"/>
    <xsd:import namespace="d173c6d1-97a5-4521-846b-67d7d1d42956"/>
    <xsd:element name="properties">
      <xsd:complexType>
        <xsd:sequence>
          <xsd:element name="documentManagement">
            <xsd:complexType>
              <xsd:all>
                <xsd:element ref="ns1:PublishingStartDate" minOccurs="0"/>
                <xsd:element ref="ns1:PublishingExpirationDate" minOccurs="0"/>
                <xsd:element ref="ns2:Focus" minOccurs="0"/>
                <xsd:element ref="ns2:Audience1" minOccurs="0"/>
                <xsd:element ref="ns3:Rol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3d5f81-e424-4143-b9e5-c8178438a162" elementFormDefault="qualified">
    <xsd:import namespace="http://schemas.microsoft.com/office/2006/documentManagement/types"/>
    <xsd:import namespace="http://schemas.microsoft.com/office/infopath/2007/PartnerControls"/>
    <xsd:element name="Focus" ma:index="10" nillable="true" ma:displayName="Technology" ma:list="{93ad61db-9a34-4037-b37c-99c87e8a8565}" ma:internalName="Focus" ma:showField="Title" ma:web="9c3d5f81-e424-4143-b9e5-c8178438a162">
      <xsd:complexType>
        <xsd:complexContent>
          <xsd:extension base="dms:MultiChoiceLookup">
            <xsd:sequence>
              <xsd:element name="Value" type="dms:Lookup" maxOccurs="unbounded" minOccurs="0" nillable="true"/>
            </xsd:sequence>
          </xsd:extension>
        </xsd:complexContent>
      </xsd:complexType>
    </xsd:element>
    <xsd:element name="Audience1" ma:index="11" nillable="true" ma:displayName="Audience" ma:list="{ec6bdb92-5731-4f88-bd68-2f4092af18bf}" ma:internalName="Audience1" ma:showField="Title" ma:web="9c3d5f81-e424-4143-b9e5-c8178438a162">
      <xsd:simpleType>
        <xsd:restriction base="dms:Lookup"/>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173c6d1-97a5-4521-846b-67d7d1d42956" elementFormDefault="qualified">
    <xsd:import namespace="http://schemas.microsoft.com/office/2006/documentManagement/types"/>
    <xsd:import namespace="http://schemas.microsoft.com/office/infopath/2007/PartnerControls"/>
    <xsd:element name="Role" ma:index="12" nillable="true" ma:displayName="Role" ma:list="{4b56a5c8-6737-4a49-b723-b8faf774055a}" ma:internalName="Rol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B14FD5-54A2-4427-AEA5-77EA2C9C8140}">
  <ds:schemaRefs>
    <ds:schemaRef ds:uri="http://schemas.microsoft.com/office/2006/metadata/properties"/>
    <ds:schemaRef ds:uri="http://schemas.microsoft.com/office/infopath/2007/PartnerControls"/>
    <ds:schemaRef ds:uri="d173c6d1-97a5-4521-846b-67d7d1d42956"/>
    <ds:schemaRef ds:uri="http://schemas.microsoft.com/sharepoint/v3"/>
    <ds:schemaRef ds:uri="9c3d5f81-e424-4143-b9e5-c8178438a162"/>
  </ds:schemaRefs>
</ds:datastoreItem>
</file>

<file path=customXml/itemProps2.xml><?xml version="1.0" encoding="utf-8"?>
<ds:datastoreItem xmlns:ds="http://schemas.openxmlformats.org/officeDocument/2006/customXml" ds:itemID="{E670B291-BDAF-4684-90E6-E4191BB66117}">
  <ds:schemaRefs>
    <ds:schemaRef ds:uri="http://schemas.microsoft.com/sharepoint/v3/contenttype/forms"/>
  </ds:schemaRefs>
</ds:datastoreItem>
</file>

<file path=customXml/itemProps3.xml><?xml version="1.0" encoding="utf-8"?>
<ds:datastoreItem xmlns:ds="http://schemas.openxmlformats.org/officeDocument/2006/customXml" ds:itemID="{0C54C3A4-298D-4ACB-9A64-B13BD95D75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3d5f81-e424-4143-b9e5-c8178438a162"/>
    <ds:schemaRef ds:uri="d173c6d1-97a5-4521-846b-67d7d1d429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481</TotalTime>
  <Words>1714</Words>
  <Application>Microsoft Office PowerPoint</Application>
  <PresentationFormat>On-screen Show (16:9)</PresentationFormat>
  <Paragraphs>317</Paragraphs>
  <Slides>35</Slides>
  <Notes>13</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35</vt:i4>
      </vt:variant>
    </vt:vector>
  </HeadingPairs>
  <TitlesOfParts>
    <vt:vector size="50" baseType="lpstr">
      <vt:lpstr>Arial</vt:lpstr>
      <vt:lpstr>Calibri</vt:lpstr>
      <vt:lpstr>Consolas</vt:lpstr>
      <vt:lpstr>Segoe</vt:lpstr>
      <vt:lpstr>Segoe UI</vt:lpstr>
      <vt:lpstr>Segoe UI Light</vt:lpstr>
      <vt:lpstr>Wingdings</vt:lpstr>
      <vt:lpstr>Office Theme</vt:lpstr>
      <vt:lpstr>Custom Design</vt:lpstr>
      <vt:lpstr>1_Custom Design</vt:lpstr>
      <vt:lpstr>2_Custom Design</vt:lpstr>
      <vt:lpstr>3_Custom Design</vt:lpstr>
      <vt:lpstr>Microsoft_Internal_Group_template_16-9_WHITE_Blue_accents</vt:lpstr>
      <vt:lpstr>1_Microsoft_Internal_Group_template_16-9_WHITE_Blue_accents</vt:lpstr>
      <vt:lpstr>Internal Group_Blue_16x9_2012-08-18</vt:lpstr>
      <vt:lpstr>PowerPoint Presentation</vt:lpstr>
      <vt:lpstr>Expense reporting backlog</vt:lpstr>
      <vt:lpstr>Agenda</vt:lpstr>
      <vt:lpstr>PowerPoint Presentation</vt:lpstr>
      <vt:lpstr>Windows reimagined</vt:lpstr>
      <vt:lpstr>Great experience across all hardware</vt:lpstr>
      <vt:lpstr>Windows 8 Experience</vt:lpstr>
      <vt:lpstr>Windows 8 Platform</vt:lpstr>
      <vt:lpstr>Windows Runtime APIs</vt:lpstr>
      <vt:lpstr>Language projections</vt:lpstr>
      <vt:lpstr>The C# code you have to write today…</vt:lpstr>
      <vt:lpstr>The C# code you get to write on Windows 8</vt:lpstr>
      <vt:lpstr>Flexibility of the Windows experience</vt:lpstr>
      <vt:lpstr>PowerPoint Presentation</vt:lpstr>
      <vt:lpstr>PowerPoint Presentation</vt:lpstr>
      <vt:lpstr>Windows Phone 8 Hardware</vt:lpstr>
      <vt:lpstr>Modern Smartphone Platform</vt:lpstr>
      <vt:lpstr>Shared Windows Core</vt:lpstr>
      <vt:lpstr>Shared Windows Core</vt:lpstr>
      <vt:lpstr>Windows Phone 8 Programming APIs</vt:lpstr>
      <vt:lpstr>Windows Phone Runtime API</vt:lpstr>
      <vt:lpstr>Windows Phone Apps</vt:lpstr>
      <vt:lpstr>PowerPoint Presentation</vt:lpstr>
      <vt:lpstr>PowerPoint Presentation</vt:lpstr>
      <vt:lpstr>Shared Platform</vt:lpstr>
      <vt:lpstr>Form Factors</vt:lpstr>
      <vt:lpstr>User experience considerations Design a native UX for each platform!</vt:lpstr>
      <vt:lpstr>XAML</vt:lpstr>
      <vt:lpstr>PowerPoint Presentation</vt:lpstr>
      <vt:lpstr>PowerPoint Presentation</vt:lpstr>
      <vt:lpstr>Resources</vt:lpstr>
      <vt:lpstr>Resources</vt:lpstr>
      <vt:lpstr>Resources</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Vu</dc:creator>
  <cp:lastModifiedBy>Robert Green</cp:lastModifiedBy>
  <cp:revision>30</cp:revision>
  <dcterms:created xsi:type="dcterms:W3CDTF">2013-04-16T20:54:55Z</dcterms:created>
  <dcterms:modified xsi:type="dcterms:W3CDTF">2014-02-05T22:53:33Z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0x010100673C17C07B045B4C8DF66915F418DAAB</vt:lpwstr>
  </property>
  <property fmtid="{D5CDD505-2E9C-101B-9397-08002B2CF9AE}" pid="3" name="TaxKeyword">
    <vt:lpwstr/>
  </property>
</Properties>
</file>